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57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1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0" r:id="rId45"/>
    <p:sldId id="301" r:id="rId46"/>
    <p:sldId id="302" r:id="rId47"/>
    <p:sldId id="303" r:id="rId48"/>
    <p:sldId id="304" r:id="rId49"/>
    <p:sldId id="311" r:id="rId50"/>
    <p:sldId id="305" r:id="rId51"/>
    <p:sldId id="310" r:id="rId52"/>
    <p:sldId id="306" r:id="rId53"/>
    <p:sldId id="307" r:id="rId54"/>
    <p:sldId id="308" r:id="rId55"/>
    <p:sldId id="309" r:id="rId5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E:\&#20154;&#22823;&#31185;&#30740;\&#31185;&#30740;&#23454;&#36341;\&#19968;&#24102;&#19968;&#36335;\&#25968;&#25454;&#25972;&#29702;&#32467;&#26524;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20154;&#22823;&#31185;&#30740;\&#31185;&#30740;&#23454;&#36341;\&#19968;&#24102;&#19968;&#36335;\data.xlsx" TargetMode="External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20154;&#22823;&#31185;&#30740;\&#31185;&#30740;&#23454;&#36341;\&#19968;&#24102;&#19968;&#36335;\&#25968;&#25454;&#25972;&#29702;&#32467;&#26524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20154;&#22823;&#31185;&#30740;\&#31185;&#30740;&#23454;&#36341;\&#19968;&#24102;&#19968;&#36335;\&#25968;&#25454;&#25972;&#29702;&#32467;&#26524;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zero\AppData\Roaming\Skype\My%20Skype%20Received%20Files\&#25968;&#25454;&#25972;&#29702;&#32467;&#26524;(1)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E:\&#20154;&#22823;&#31185;&#30740;\&#31185;&#30740;&#23454;&#36341;\&#19968;&#24102;&#19968;&#36335;\&#25968;&#25454;&#25972;&#29702;&#32467;&#26524;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Users\zero\AppData\Roaming\Skype\My%20Skype%20Received%20Files\&#25968;&#25454;&#25972;&#29702;&#32467;&#26524;(1)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C:\Users\zero\AppData\Roaming\Skype\My%20Skype%20Received%20Files\&#25968;&#25454;&#25972;&#29702;&#32467;&#26524;(1)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C:\Users\zero\AppData\Roaming\Skype\My%20Skype%20Received%20Files\&#25968;&#25454;&#25972;&#29702;&#32467;&#26524;(1)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C:\Users\zero\AppData\Roaming\Skype\My%20Skype%20Received%20Files\&#25968;&#25454;&#25972;&#29702;&#32467;&#26524;(1)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'daikuan '!$C$1</c:f>
              <c:strCache>
                <c:ptCount val="1"/>
                <c:pt idx="0">
                  <c:v>2013贷款（美元）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'daikuan '!$B$2:$B$29</c:f>
              <c:strCache>
                <c:ptCount val="28"/>
                <c:pt idx="0">
                  <c:v>中国</c:v>
                </c:pt>
                <c:pt idx="1">
                  <c:v>蒙古</c:v>
                </c:pt>
                <c:pt idx="2">
                  <c:v>哈萨克斯坦</c:v>
                </c:pt>
                <c:pt idx="3">
                  <c:v>吉尔吉斯斯坦</c:v>
                </c:pt>
                <c:pt idx="4">
                  <c:v>塔吉克斯坦</c:v>
                </c:pt>
                <c:pt idx="5">
                  <c:v>土库曼斯坦</c:v>
                </c:pt>
                <c:pt idx="6">
                  <c:v>乌兹别克斯坦</c:v>
                </c:pt>
                <c:pt idx="7">
                  <c:v>阿富汗</c:v>
                </c:pt>
                <c:pt idx="8">
                  <c:v>阿塞拜疆</c:v>
                </c:pt>
                <c:pt idx="9">
                  <c:v>格鲁吉亚</c:v>
                </c:pt>
                <c:pt idx="10">
                  <c:v>约旦</c:v>
                </c:pt>
                <c:pt idx="11">
                  <c:v>黎巴嫩</c:v>
                </c:pt>
                <c:pt idx="12">
                  <c:v>阿拉伯叙利亚共和国</c:v>
                </c:pt>
                <c:pt idx="13">
                  <c:v>土耳其</c:v>
                </c:pt>
                <c:pt idx="14">
                  <c:v>伊朗伊斯兰共和国</c:v>
                </c:pt>
                <c:pt idx="15">
                  <c:v>也门共和国</c:v>
                </c:pt>
                <c:pt idx="16">
                  <c:v>柬埔寨</c:v>
                </c:pt>
                <c:pt idx="17">
                  <c:v>老挝</c:v>
                </c:pt>
                <c:pt idx="18">
                  <c:v>印度尼西亚</c:v>
                </c:pt>
                <c:pt idx="19">
                  <c:v>菲律宾</c:v>
                </c:pt>
                <c:pt idx="20">
                  <c:v>泰国</c:v>
                </c:pt>
                <c:pt idx="21">
                  <c:v>越南</c:v>
                </c:pt>
                <c:pt idx="22">
                  <c:v>马尔代夫</c:v>
                </c:pt>
                <c:pt idx="23">
                  <c:v>尼泊尔</c:v>
                </c:pt>
                <c:pt idx="24">
                  <c:v>印度</c:v>
                </c:pt>
                <c:pt idx="25">
                  <c:v>孟加拉国</c:v>
                </c:pt>
                <c:pt idx="26">
                  <c:v>巴基斯坦</c:v>
                </c:pt>
                <c:pt idx="27">
                  <c:v>斯里兰卡</c:v>
                </c:pt>
              </c:strCache>
            </c:strRef>
          </c:cat>
          <c:val>
            <c:numRef>
              <c:f>'daikuan '!$C$2:$C$29</c:f>
              <c:numCache>
                <c:formatCode>General</c:formatCode>
                <c:ptCount val="28"/>
                <c:pt idx="0">
                  <c:v>18847996000</c:v>
                </c:pt>
                <c:pt idx="1">
                  <c:v>471814000</c:v>
                </c:pt>
                <c:pt idx="2">
                  <c:v>3096616000</c:v>
                </c:pt>
                <c:pt idx="3">
                  <c:v>697671000</c:v>
                </c:pt>
                <c:pt idx="4">
                  <c:v>365584000</c:v>
                </c:pt>
                <c:pt idx="5">
                  <c:v>6687000</c:v>
                </c:pt>
                <c:pt idx="6">
                  <c:v>467395000</c:v>
                </c:pt>
                <c:pt idx="7">
                  <c:v>425760000</c:v>
                </c:pt>
                <c:pt idx="8">
                  <c:v>1642229000</c:v>
                </c:pt>
                <c:pt idx="9">
                  <c:v>1745591000</c:v>
                </c:pt>
                <c:pt idx="10">
                  <c:v>1144150000</c:v>
                </c:pt>
                <c:pt idx="11">
                  <c:v>208779000</c:v>
                </c:pt>
                <c:pt idx="12">
                  <c:v>14051000</c:v>
                </c:pt>
                <c:pt idx="13">
                  <c:v>14039101000</c:v>
                </c:pt>
                <c:pt idx="14">
                  <c:v>578453000</c:v>
                </c:pt>
                <c:pt idx="15">
                  <c:v>2070388000</c:v>
                </c:pt>
                <c:pt idx="16">
                  <c:v>592519000</c:v>
                </c:pt>
                <c:pt idx="17">
                  <c:v>611202000</c:v>
                </c:pt>
                <c:pt idx="18">
                  <c:v>13434149000</c:v>
                </c:pt>
                <c:pt idx="19">
                  <c:v>3751165000</c:v>
                </c:pt>
                <c:pt idx="20">
                  <c:v>1052811000</c:v>
                </c:pt>
                <c:pt idx="21">
                  <c:v>11380763000</c:v>
                </c:pt>
                <c:pt idx="22">
                  <c:v>107172000</c:v>
                </c:pt>
                <c:pt idx="23">
                  <c:v>1553423000</c:v>
                </c:pt>
                <c:pt idx="24">
                  <c:v>38185958000</c:v>
                </c:pt>
                <c:pt idx="25">
                  <c:v>11582988000</c:v>
                </c:pt>
                <c:pt idx="26">
                  <c:v>12661117000</c:v>
                </c:pt>
                <c:pt idx="27">
                  <c:v>2884178000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6826368"/>
        <c:axId val="266826928"/>
      </c:barChart>
      <c:catAx>
        <c:axId val="26682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6826928"/>
        <c:crosses val="autoZero"/>
        <c:auto val="1"/>
        <c:lblAlgn val="ctr"/>
        <c:lblOffset val="100"/>
        <c:noMultiLvlLbl val="0"/>
      </c:catAx>
      <c:valAx>
        <c:axId val="266826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6826368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Property Rights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2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Sheet3!$A$2:$A$44</c:f>
              <c:strCache>
                <c:ptCount val="43"/>
                <c:pt idx="0">
                  <c:v>土库曼斯坦</c:v>
                </c:pt>
                <c:pt idx="1">
                  <c:v>阿拉伯叙利亚共和国</c:v>
                </c:pt>
                <c:pt idx="2">
                  <c:v>伊朗伊斯兰共和国</c:v>
                </c:pt>
                <c:pt idx="3">
                  <c:v>缅甸</c:v>
                </c:pt>
                <c:pt idx="4">
                  <c:v>乌兹别克斯坦</c:v>
                </c:pt>
                <c:pt idx="5">
                  <c:v>老挝</c:v>
                </c:pt>
                <c:pt idx="6">
                  <c:v>越南</c:v>
                </c:pt>
                <c:pt idx="7">
                  <c:v>中国</c:v>
                </c:pt>
                <c:pt idx="8">
                  <c:v>吉尔吉斯斯坦</c:v>
                </c:pt>
                <c:pt idx="9">
                  <c:v>塔吉克斯坦</c:v>
                </c:pt>
                <c:pt idx="10">
                  <c:v>阿塞拜疆</c:v>
                </c:pt>
                <c:pt idx="11">
                  <c:v>黎巴嫩</c:v>
                </c:pt>
                <c:pt idx="12">
                  <c:v>东帝汶</c:v>
                </c:pt>
                <c:pt idx="13">
                  <c:v>马尔代夫</c:v>
                </c:pt>
                <c:pt idx="14">
                  <c:v>孟加拉国</c:v>
                </c:pt>
                <c:pt idx="15">
                  <c:v>蒙古</c:v>
                </c:pt>
                <c:pt idx="16">
                  <c:v>哈萨克斯坦</c:v>
                </c:pt>
                <c:pt idx="17">
                  <c:v>也门共和国</c:v>
                </c:pt>
                <c:pt idx="18">
                  <c:v>柬埔寨</c:v>
                </c:pt>
                <c:pt idx="19">
                  <c:v>印度尼西亚</c:v>
                </c:pt>
                <c:pt idx="20">
                  <c:v>菲律宾</c:v>
                </c:pt>
                <c:pt idx="21">
                  <c:v>尼泊尔</c:v>
                </c:pt>
                <c:pt idx="22">
                  <c:v>巴基斯坦</c:v>
                </c:pt>
                <c:pt idx="23">
                  <c:v>格鲁吉亚</c:v>
                </c:pt>
                <c:pt idx="24">
                  <c:v>沙特阿拉伯</c:v>
                </c:pt>
                <c:pt idx="25">
                  <c:v>文莱达鲁萨兰国</c:v>
                </c:pt>
                <c:pt idx="26">
                  <c:v>斯里兰卡</c:v>
                </c:pt>
                <c:pt idx="27">
                  <c:v>世界平均</c:v>
                </c:pt>
                <c:pt idx="28">
                  <c:v>泰国</c:v>
                </c:pt>
                <c:pt idx="29">
                  <c:v>土耳其</c:v>
                </c:pt>
                <c:pt idx="30">
                  <c:v>科威特</c:v>
                </c:pt>
                <c:pt idx="31">
                  <c:v>阿曼</c:v>
                </c:pt>
                <c:pt idx="32">
                  <c:v>印度</c:v>
                </c:pt>
                <c:pt idx="33">
                  <c:v>阿拉伯联合酋长国</c:v>
                </c:pt>
                <c:pt idx="34">
                  <c:v>马来西亚</c:v>
                </c:pt>
                <c:pt idx="35">
                  <c:v>中国澳门特别行政区</c:v>
                </c:pt>
                <c:pt idx="36">
                  <c:v>约旦</c:v>
                </c:pt>
                <c:pt idx="37">
                  <c:v>巴林</c:v>
                </c:pt>
                <c:pt idx="38">
                  <c:v>台湾</c:v>
                </c:pt>
                <c:pt idx="39">
                  <c:v>卡塔尔</c:v>
                </c:pt>
                <c:pt idx="40">
                  <c:v>以色列</c:v>
                </c:pt>
                <c:pt idx="41">
                  <c:v>中国香港特别行政区</c:v>
                </c:pt>
                <c:pt idx="42">
                  <c:v>新加坡</c:v>
                </c:pt>
              </c:strCache>
            </c:strRef>
          </c:cat>
          <c:val>
            <c:numRef>
              <c:f>Sheet3!$B$2:$B$44</c:f>
              <c:numCache>
                <c:formatCode>General</c:formatCode>
                <c:ptCount val="43"/>
                <c:pt idx="0">
                  <c:v>5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30</c:v>
                </c:pt>
                <c:pt idx="16">
                  <c:v>30</c:v>
                </c:pt>
                <c:pt idx="17">
                  <c:v>30</c:v>
                </c:pt>
                <c:pt idx="18">
                  <c:v>30</c:v>
                </c:pt>
                <c:pt idx="19">
                  <c:v>30</c:v>
                </c:pt>
                <c:pt idx="20">
                  <c:v>30</c:v>
                </c:pt>
                <c:pt idx="21">
                  <c:v>30</c:v>
                </c:pt>
                <c:pt idx="22">
                  <c:v>30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42.624309392265211</c:v>
                </c:pt>
                <c:pt idx="28">
                  <c:v>45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55</c:v>
                </c:pt>
                <c:pt idx="34">
                  <c:v>55</c:v>
                </c:pt>
                <c:pt idx="35">
                  <c:v>60</c:v>
                </c:pt>
                <c:pt idx="36">
                  <c:v>60</c:v>
                </c:pt>
                <c:pt idx="37">
                  <c:v>60</c:v>
                </c:pt>
                <c:pt idx="38">
                  <c:v>70</c:v>
                </c:pt>
                <c:pt idx="39">
                  <c:v>70</c:v>
                </c:pt>
                <c:pt idx="40">
                  <c:v>75</c:v>
                </c:pt>
                <c:pt idx="41">
                  <c:v>90</c:v>
                </c:pt>
                <c:pt idx="42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67203584"/>
        <c:axId val="267204144"/>
      </c:barChart>
      <c:catAx>
        <c:axId val="26720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7204144"/>
        <c:crosses val="autoZero"/>
        <c:auto val="1"/>
        <c:lblAlgn val="ctr"/>
        <c:lblOffset val="100"/>
        <c:noMultiLvlLbl val="0"/>
      </c:catAx>
      <c:valAx>
        <c:axId val="267204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7203584"/>
        <c:crosses val="autoZero"/>
        <c:crossBetween val="between"/>
      </c:valAx>
      <c:spPr>
        <a:noFill/>
        <a:ln>
          <a:solidFill>
            <a:srgbClr val="00206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/>
              <a:t>2013</a:t>
            </a:r>
            <a:r>
              <a:rPr lang="zh-CN" altLang="en-US" dirty="0" smtClean="0"/>
              <a:t>年进口和出</a:t>
            </a:r>
            <a:r>
              <a:rPr lang="zh-CN" altLang="en-US" dirty="0"/>
              <a:t>口占</a:t>
            </a:r>
            <a:r>
              <a:rPr lang="en-US" altLang="zh-CN" dirty="0"/>
              <a:t>GDP</a:t>
            </a:r>
            <a:r>
              <a:rPr lang="zh-CN" altLang="en-US" dirty="0"/>
              <a:t>比重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Sheet29!$C$1</c:f>
              <c:strCache>
                <c:ptCount val="1"/>
                <c:pt idx="0">
                  <c:v>进出口占GDP比重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Sheet29!$B$2:$B$38</c:f>
              <c:strCache>
                <c:ptCount val="37"/>
                <c:pt idx="0">
                  <c:v>中国</c:v>
                </c:pt>
                <c:pt idx="1">
                  <c:v>中国香港特别行政区</c:v>
                </c:pt>
                <c:pt idx="2">
                  <c:v>蒙古</c:v>
                </c:pt>
                <c:pt idx="3">
                  <c:v>哈萨克斯坦</c:v>
                </c:pt>
                <c:pt idx="4">
                  <c:v>吉尔吉斯斯坦</c:v>
                </c:pt>
                <c:pt idx="5">
                  <c:v>塔吉克斯坦</c:v>
                </c:pt>
                <c:pt idx="6">
                  <c:v>土库曼斯坦</c:v>
                </c:pt>
                <c:pt idx="7">
                  <c:v>乌兹别克斯坦</c:v>
                </c:pt>
                <c:pt idx="8">
                  <c:v>阿富汗</c:v>
                </c:pt>
                <c:pt idx="9">
                  <c:v>阿塞拜疆</c:v>
                </c:pt>
                <c:pt idx="10">
                  <c:v>格鲁吉亚</c:v>
                </c:pt>
                <c:pt idx="11">
                  <c:v>以色列</c:v>
                </c:pt>
                <c:pt idx="12">
                  <c:v>约旦</c:v>
                </c:pt>
                <c:pt idx="13">
                  <c:v>黎巴嫩</c:v>
                </c:pt>
                <c:pt idx="14">
                  <c:v>土耳其</c:v>
                </c:pt>
                <c:pt idx="15">
                  <c:v>伊拉克</c:v>
                </c:pt>
                <c:pt idx="16">
                  <c:v>巴林</c:v>
                </c:pt>
                <c:pt idx="17">
                  <c:v>科威特</c:v>
                </c:pt>
                <c:pt idx="18">
                  <c:v>阿曼</c:v>
                </c:pt>
                <c:pt idx="19">
                  <c:v>卡塔尔</c:v>
                </c:pt>
                <c:pt idx="20">
                  <c:v>沙特阿拉伯</c:v>
                </c:pt>
                <c:pt idx="21">
                  <c:v>阿拉伯联合酋长国</c:v>
                </c:pt>
                <c:pt idx="22">
                  <c:v>文莱达鲁萨兰国</c:v>
                </c:pt>
                <c:pt idx="23">
                  <c:v>柬埔寨</c:v>
                </c:pt>
                <c:pt idx="24">
                  <c:v>印度尼西亚</c:v>
                </c:pt>
                <c:pt idx="25">
                  <c:v>马来西亚</c:v>
                </c:pt>
                <c:pt idx="26">
                  <c:v>菲律宾</c:v>
                </c:pt>
                <c:pt idx="27">
                  <c:v>新加坡</c:v>
                </c:pt>
                <c:pt idx="28">
                  <c:v>泰国</c:v>
                </c:pt>
                <c:pt idx="29">
                  <c:v>东帝汶</c:v>
                </c:pt>
                <c:pt idx="30">
                  <c:v>越南</c:v>
                </c:pt>
                <c:pt idx="31">
                  <c:v>马尔代夫</c:v>
                </c:pt>
                <c:pt idx="32">
                  <c:v>尼泊尔</c:v>
                </c:pt>
                <c:pt idx="33">
                  <c:v>印度</c:v>
                </c:pt>
                <c:pt idx="34">
                  <c:v>孟加拉国</c:v>
                </c:pt>
                <c:pt idx="35">
                  <c:v>巴基斯坦</c:v>
                </c:pt>
                <c:pt idx="36">
                  <c:v>斯里兰卡</c:v>
                </c:pt>
              </c:strCache>
            </c:strRef>
          </c:cat>
          <c:val>
            <c:numRef>
              <c:f>Sheet29!$C$2:$C$38</c:f>
              <c:numCache>
                <c:formatCode>General</c:formatCode>
                <c:ptCount val="37"/>
                <c:pt idx="0">
                  <c:v>50</c:v>
                </c:pt>
                <c:pt idx="1">
                  <c:v>459</c:v>
                </c:pt>
                <c:pt idx="2">
                  <c:v>112</c:v>
                </c:pt>
                <c:pt idx="3">
                  <c:v>65</c:v>
                </c:pt>
                <c:pt idx="4">
                  <c:v>143</c:v>
                </c:pt>
                <c:pt idx="5">
                  <c:v>87</c:v>
                </c:pt>
                <c:pt idx="6">
                  <c:v>117</c:v>
                </c:pt>
                <c:pt idx="7">
                  <c:v>60</c:v>
                </c:pt>
                <c:pt idx="8">
                  <c:v>55</c:v>
                </c:pt>
                <c:pt idx="9">
                  <c:v>76</c:v>
                </c:pt>
                <c:pt idx="10">
                  <c:v>103</c:v>
                </c:pt>
                <c:pt idx="11">
                  <c:v>65</c:v>
                </c:pt>
                <c:pt idx="12">
                  <c:v>113</c:v>
                </c:pt>
                <c:pt idx="13">
                  <c:v>139</c:v>
                </c:pt>
                <c:pt idx="14">
                  <c:v>58</c:v>
                </c:pt>
                <c:pt idx="15">
                  <c:v>67</c:v>
                </c:pt>
                <c:pt idx="16">
                  <c:v>122</c:v>
                </c:pt>
                <c:pt idx="17">
                  <c:v>99</c:v>
                </c:pt>
                <c:pt idx="18">
                  <c:v>99</c:v>
                </c:pt>
                <c:pt idx="19">
                  <c:v>98</c:v>
                </c:pt>
                <c:pt idx="20">
                  <c:v>83</c:v>
                </c:pt>
                <c:pt idx="21">
                  <c:v>176</c:v>
                </c:pt>
                <c:pt idx="22">
                  <c:v>108</c:v>
                </c:pt>
                <c:pt idx="23">
                  <c:v>140</c:v>
                </c:pt>
                <c:pt idx="24">
                  <c:v>50</c:v>
                </c:pt>
                <c:pt idx="25">
                  <c:v>154</c:v>
                </c:pt>
                <c:pt idx="26">
                  <c:v>60</c:v>
                </c:pt>
                <c:pt idx="27">
                  <c:v>359</c:v>
                </c:pt>
                <c:pt idx="28">
                  <c:v>144</c:v>
                </c:pt>
                <c:pt idx="29">
                  <c:v>137</c:v>
                </c:pt>
                <c:pt idx="30">
                  <c:v>164</c:v>
                </c:pt>
                <c:pt idx="31">
                  <c:v>223</c:v>
                </c:pt>
                <c:pt idx="32">
                  <c:v>49</c:v>
                </c:pt>
                <c:pt idx="33">
                  <c:v>53</c:v>
                </c:pt>
                <c:pt idx="34">
                  <c:v>47</c:v>
                </c:pt>
                <c:pt idx="35">
                  <c:v>33</c:v>
                </c:pt>
                <c:pt idx="36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6829168"/>
        <c:axId val="266829728"/>
      </c:barChart>
      <c:catAx>
        <c:axId val="26682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6829728"/>
        <c:crosses val="autoZero"/>
        <c:auto val="1"/>
        <c:lblAlgn val="ctr"/>
        <c:lblOffset val="100"/>
        <c:noMultiLvlLbl val="0"/>
      </c:catAx>
      <c:valAx>
        <c:axId val="266829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6829168"/>
        <c:crosses val="autoZero"/>
        <c:crossBetween val="between"/>
      </c:valAx>
      <c:spPr>
        <a:noFill/>
        <a:ln w="25400"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'waiguozhijietouzi '!$C$1</c:f>
              <c:strCache>
                <c:ptCount val="1"/>
                <c:pt idx="0">
                  <c:v>外国直接投资占GDP比重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'waiguozhijietouzi '!$B$2:$B$40</c:f>
              <c:strCache>
                <c:ptCount val="39"/>
                <c:pt idx="0">
                  <c:v>中国</c:v>
                </c:pt>
                <c:pt idx="1">
                  <c:v>中国香港特别行政区</c:v>
                </c:pt>
                <c:pt idx="2">
                  <c:v>蒙古</c:v>
                </c:pt>
                <c:pt idx="3">
                  <c:v>哈萨克斯坦</c:v>
                </c:pt>
                <c:pt idx="4">
                  <c:v>吉尔吉斯斯坦</c:v>
                </c:pt>
                <c:pt idx="5">
                  <c:v>塔吉克斯坦</c:v>
                </c:pt>
                <c:pt idx="6">
                  <c:v>土库曼斯坦</c:v>
                </c:pt>
                <c:pt idx="7">
                  <c:v>乌兹别克斯坦</c:v>
                </c:pt>
                <c:pt idx="8">
                  <c:v>阿富汗</c:v>
                </c:pt>
                <c:pt idx="9">
                  <c:v>阿塞拜疆</c:v>
                </c:pt>
                <c:pt idx="10">
                  <c:v>格鲁吉亚</c:v>
                </c:pt>
                <c:pt idx="11">
                  <c:v>以色列</c:v>
                </c:pt>
                <c:pt idx="12">
                  <c:v>约旦</c:v>
                </c:pt>
                <c:pt idx="13">
                  <c:v>黎巴嫩</c:v>
                </c:pt>
                <c:pt idx="14">
                  <c:v>土耳其</c:v>
                </c:pt>
                <c:pt idx="15">
                  <c:v>伊朗伊斯兰共和国</c:v>
                </c:pt>
                <c:pt idx="16">
                  <c:v>伊拉克</c:v>
                </c:pt>
                <c:pt idx="17">
                  <c:v>巴林</c:v>
                </c:pt>
                <c:pt idx="18">
                  <c:v>科威特</c:v>
                </c:pt>
                <c:pt idx="19">
                  <c:v>阿曼</c:v>
                </c:pt>
                <c:pt idx="20">
                  <c:v>卡塔尔</c:v>
                </c:pt>
                <c:pt idx="21">
                  <c:v>沙特阿拉伯</c:v>
                </c:pt>
                <c:pt idx="22">
                  <c:v>阿拉伯联合酋长国</c:v>
                </c:pt>
                <c:pt idx="23">
                  <c:v>也门共和国</c:v>
                </c:pt>
                <c:pt idx="24">
                  <c:v>文莱达鲁萨兰国</c:v>
                </c:pt>
                <c:pt idx="25">
                  <c:v>柬埔寨</c:v>
                </c:pt>
                <c:pt idx="26">
                  <c:v>老挝</c:v>
                </c:pt>
                <c:pt idx="27">
                  <c:v>印度尼西亚</c:v>
                </c:pt>
                <c:pt idx="28">
                  <c:v>马来西亚</c:v>
                </c:pt>
                <c:pt idx="29">
                  <c:v>菲律宾</c:v>
                </c:pt>
                <c:pt idx="30">
                  <c:v>新加坡</c:v>
                </c:pt>
                <c:pt idx="31">
                  <c:v>泰国</c:v>
                </c:pt>
                <c:pt idx="32">
                  <c:v>越南</c:v>
                </c:pt>
                <c:pt idx="33">
                  <c:v>马尔代夫</c:v>
                </c:pt>
                <c:pt idx="34">
                  <c:v>尼泊尔</c:v>
                </c:pt>
                <c:pt idx="35">
                  <c:v>印度</c:v>
                </c:pt>
                <c:pt idx="36">
                  <c:v>孟加拉国</c:v>
                </c:pt>
                <c:pt idx="37">
                  <c:v>巴基斯坦</c:v>
                </c:pt>
                <c:pt idx="38">
                  <c:v>斯里兰卡</c:v>
                </c:pt>
              </c:strCache>
            </c:strRef>
          </c:cat>
          <c:val>
            <c:numRef>
              <c:f>'waiguozhijietouzi '!$C$2:$C$40</c:f>
              <c:numCache>
                <c:formatCode>General</c:formatCode>
                <c:ptCount val="39"/>
                <c:pt idx="0">
                  <c:v>3.8</c:v>
                </c:pt>
                <c:pt idx="1">
                  <c:v>28</c:v>
                </c:pt>
                <c:pt idx="2">
                  <c:v>18.7</c:v>
                </c:pt>
                <c:pt idx="3">
                  <c:v>4.2</c:v>
                </c:pt>
                <c:pt idx="4">
                  <c:v>10.5</c:v>
                </c:pt>
                <c:pt idx="5">
                  <c:v>1.3</c:v>
                </c:pt>
                <c:pt idx="6">
                  <c:v>7.3</c:v>
                </c:pt>
                <c:pt idx="7">
                  <c:v>1.9000000000000001</c:v>
                </c:pt>
                <c:pt idx="8">
                  <c:v>0.30000000000000032</c:v>
                </c:pt>
                <c:pt idx="9">
                  <c:v>3.6</c:v>
                </c:pt>
                <c:pt idx="10">
                  <c:v>5.9</c:v>
                </c:pt>
                <c:pt idx="11">
                  <c:v>4.0999999999999996</c:v>
                </c:pt>
                <c:pt idx="12">
                  <c:v>5.3</c:v>
                </c:pt>
                <c:pt idx="13">
                  <c:v>6.8</c:v>
                </c:pt>
                <c:pt idx="14">
                  <c:v>1.6</c:v>
                </c:pt>
                <c:pt idx="15">
                  <c:v>0.8</c:v>
                </c:pt>
                <c:pt idx="16">
                  <c:v>1.2</c:v>
                </c:pt>
                <c:pt idx="17">
                  <c:v>3</c:v>
                </c:pt>
                <c:pt idx="18">
                  <c:v>1</c:v>
                </c:pt>
                <c:pt idx="19">
                  <c:v>2</c:v>
                </c:pt>
                <c:pt idx="20">
                  <c:v>-0.4</c:v>
                </c:pt>
                <c:pt idx="21">
                  <c:v>1.2</c:v>
                </c:pt>
                <c:pt idx="22">
                  <c:v>2.6</c:v>
                </c:pt>
                <c:pt idx="23">
                  <c:v>-0.4</c:v>
                </c:pt>
                <c:pt idx="24">
                  <c:v>5.6</c:v>
                </c:pt>
                <c:pt idx="25">
                  <c:v>8.8000000000000007</c:v>
                </c:pt>
                <c:pt idx="26">
                  <c:v>3.8</c:v>
                </c:pt>
                <c:pt idx="27">
                  <c:v>2.7</c:v>
                </c:pt>
                <c:pt idx="28">
                  <c:v>3.7</c:v>
                </c:pt>
                <c:pt idx="29">
                  <c:v>1.3</c:v>
                </c:pt>
                <c:pt idx="30">
                  <c:v>21.4</c:v>
                </c:pt>
                <c:pt idx="31">
                  <c:v>3.3</c:v>
                </c:pt>
                <c:pt idx="32">
                  <c:v>5.2</c:v>
                </c:pt>
                <c:pt idx="33">
                  <c:v>15.7</c:v>
                </c:pt>
                <c:pt idx="34">
                  <c:v>0.4</c:v>
                </c:pt>
                <c:pt idx="35">
                  <c:v>1.5</c:v>
                </c:pt>
                <c:pt idx="36">
                  <c:v>1</c:v>
                </c:pt>
                <c:pt idx="37">
                  <c:v>0.60000000000000064</c:v>
                </c:pt>
                <c:pt idx="38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7421584"/>
        <c:axId val="267422144"/>
      </c:barChart>
      <c:catAx>
        <c:axId val="26742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7422144"/>
        <c:crosses val="autoZero"/>
        <c:auto val="1"/>
        <c:lblAlgn val="ctr"/>
        <c:lblOffset val="100"/>
        <c:noMultiLvlLbl val="0"/>
      </c:catAx>
      <c:valAx>
        <c:axId val="267422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7421584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外债占</a:t>
            </a:r>
            <a:r>
              <a:rPr lang="en-US" altLang="zh-CN"/>
              <a:t>GDP</a:t>
            </a:r>
            <a:r>
              <a:rPr lang="zh-CN" altLang="en-US"/>
              <a:t>比重</a:t>
            </a:r>
          </a:p>
        </c:rich>
      </c:tx>
      <c:layout>
        <c:manualLayout>
          <c:xMode val="edge"/>
          <c:yMode val="edge"/>
          <c:x val="0.46236450131233664"/>
          <c:y val="4.834054721707069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9721019247594103E-2"/>
          <c:y val="2.9092912296509961E-2"/>
          <c:w val="0.90722342519685029"/>
          <c:h val="0.73473430748656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Sheet16!$H$1</c:f>
              <c:strCache>
                <c:ptCount val="1"/>
                <c:pt idx="0">
                  <c:v>外债占GDP比重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Sheet16!$G$2:$G$30</c:f>
              <c:strCache>
                <c:ptCount val="29"/>
                <c:pt idx="0">
                  <c:v>土库曼斯坦</c:v>
                </c:pt>
                <c:pt idx="1">
                  <c:v>阿拉伯叙利亚共和国</c:v>
                </c:pt>
                <c:pt idx="2">
                  <c:v>中国</c:v>
                </c:pt>
                <c:pt idx="3">
                  <c:v>阿富汗</c:v>
                </c:pt>
                <c:pt idx="4">
                  <c:v>阿塞拜疆</c:v>
                </c:pt>
                <c:pt idx="5">
                  <c:v>乌兹别克斯坦</c:v>
                </c:pt>
                <c:pt idx="6">
                  <c:v>尼泊尔</c:v>
                </c:pt>
                <c:pt idx="7">
                  <c:v>印度</c:v>
                </c:pt>
                <c:pt idx="8">
                  <c:v>也门共和国</c:v>
                </c:pt>
                <c:pt idx="9">
                  <c:v>孟加拉国</c:v>
                </c:pt>
                <c:pt idx="10">
                  <c:v>菲律宾</c:v>
                </c:pt>
                <c:pt idx="11">
                  <c:v>巴基斯坦</c:v>
                </c:pt>
                <c:pt idx="12">
                  <c:v>印度尼西亚</c:v>
                </c:pt>
                <c:pt idx="13">
                  <c:v>马来西亚</c:v>
                </c:pt>
                <c:pt idx="14">
                  <c:v>泰国</c:v>
                </c:pt>
                <c:pt idx="15">
                  <c:v>越南</c:v>
                </c:pt>
                <c:pt idx="16">
                  <c:v>柬埔寨</c:v>
                </c:pt>
                <c:pt idx="17">
                  <c:v>世界平均</c:v>
                </c:pt>
                <c:pt idx="18">
                  <c:v>斯里兰卡</c:v>
                </c:pt>
                <c:pt idx="19">
                  <c:v>土耳其</c:v>
                </c:pt>
                <c:pt idx="20">
                  <c:v>马尔代夫</c:v>
                </c:pt>
                <c:pt idx="21">
                  <c:v>蒙古</c:v>
                </c:pt>
                <c:pt idx="22">
                  <c:v>塔吉克斯坦</c:v>
                </c:pt>
                <c:pt idx="23">
                  <c:v>约旦</c:v>
                </c:pt>
                <c:pt idx="24">
                  <c:v>哈萨克斯坦</c:v>
                </c:pt>
                <c:pt idx="25">
                  <c:v>黎巴嫩</c:v>
                </c:pt>
                <c:pt idx="26">
                  <c:v>老挝</c:v>
                </c:pt>
                <c:pt idx="27">
                  <c:v>格鲁吉亚</c:v>
                </c:pt>
                <c:pt idx="28">
                  <c:v>吉尔吉斯斯坦</c:v>
                </c:pt>
              </c:strCache>
            </c:strRef>
          </c:cat>
          <c:val>
            <c:numRef>
              <c:f>Sheet16!$H$2:$H$30</c:f>
              <c:numCache>
                <c:formatCode>General</c:formatCode>
                <c:ptCount val="29"/>
                <c:pt idx="0">
                  <c:v>1.4003442495360115E-2</c:v>
                </c:pt>
                <c:pt idx="1">
                  <c:v>6.4282410827081624E-2</c:v>
                </c:pt>
                <c:pt idx="2">
                  <c:v>9.1649376691371701E-2</c:v>
                </c:pt>
                <c:pt idx="3">
                  <c:v>0.13214911036454585</c:v>
                </c:pt>
                <c:pt idx="4">
                  <c:v>0.14581968126601591</c:v>
                </c:pt>
                <c:pt idx="5">
                  <c:v>0.17319873710909456</c:v>
                </c:pt>
                <c:pt idx="6">
                  <c:v>0.20131685156250032</c:v>
                </c:pt>
                <c:pt idx="7">
                  <c:v>0.20584099086785732</c:v>
                </c:pt>
                <c:pt idx="8">
                  <c:v>0.21193664043371749</c:v>
                </c:pt>
                <c:pt idx="9">
                  <c:v>0.22457440697491238</c:v>
                </c:pt>
                <c:pt idx="10">
                  <c:v>0.24538009217648693</c:v>
                </c:pt>
                <c:pt idx="11">
                  <c:v>0.2747877296450148</c:v>
                </c:pt>
                <c:pt idx="12">
                  <c:v>0.29030299758200279</c:v>
                </c:pt>
                <c:pt idx="13">
                  <c:v>0.34078174434505731</c:v>
                </c:pt>
                <c:pt idx="14">
                  <c:v>0.36676365441195125</c:v>
                </c:pt>
                <c:pt idx="15">
                  <c:v>0.37949611905519781</c:v>
                </c:pt>
                <c:pt idx="16">
                  <c:v>0.40718562933403935</c:v>
                </c:pt>
                <c:pt idx="17">
                  <c:v>0.42092883292180716</c:v>
                </c:pt>
                <c:pt idx="18">
                  <c:v>0.42714149374813376</c:v>
                </c:pt>
                <c:pt idx="19">
                  <c:v>0.42760695011146882</c:v>
                </c:pt>
                <c:pt idx="20">
                  <c:v>0.46195619629214885</c:v>
                </c:pt>
                <c:pt idx="21">
                  <c:v>0.49461196361821974</c:v>
                </c:pt>
                <c:pt idx="22">
                  <c:v>0.52326659404466225</c:v>
                </c:pt>
                <c:pt idx="23">
                  <c:v>0.60072387969591357</c:v>
                </c:pt>
                <c:pt idx="24">
                  <c:v>0.67321870648044169</c:v>
                </c:pt>
                <c:pt idx="25">
                  <c:v>0.67411026992585721</c:v>
                </c:pt>
                <c:pt idx="26">
                  <c:v>0.67656203566047868</c:v>
                </c:pt>
                <c:pt idx="27">
                  <c:v>0.85261064026449362</c:v>
                </c:pt>
                <c:pt idx="28">
                  <c:v>0.9306568910394758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67424384"/>
        <c:axId val="267424944"/>
      </c:barChart>
      <c:catAx>
        <c:axId val="26742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7424944"/>
        <c:crosses val="autoZero"/>
        <c:auto val="1"/>
        <c:lblAlgn val="ctr"/>
        <c:lblOffset val="100"/>
        <c:noMultiLvlLbl val="0"/>
      </c:catAx>
      <c:valAx>
        <c:axId val="267424944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7424384"/>
        <c:crosses val="autoZero"/>
        <c:crossBetween val="between"/>
      </c:valAx>
      <c:spPr>
        <a:noFill/>
        <a:ln>
          <a:solidFill>
            <a:schemeClr val="accent1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电力可获得性（</a:t>
            </a:r>
            <a:r>
              <a:rPr lang="en-US" altLang="zh-CN"/>
              <a:t>%</a:t>
            </a:r>
            <a:r>
              <a:rPr lang="zh-CN" altLang="en-US"/>
              <a:t>）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'senlinmianji '!$O$1</c:f>
              <c:strCache>
                <c:ptCount val="1"/>
                <c:pt idx="0">
                  <c:v>电力可获得性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'senlinmianji '!$N$2:$N$41</c:f>
              <c:strCache>
                <c:ptCount val="40"/>
                <c:pt idx="0">
                  <c:v>柬埔寨</c:v>
                </c:pt>
                <c:pt idx="1">
                  <c:v>东帝汶</c:v>
                </c:pt>
                <c:pt idx="2">
                  <c:v>阿富汗</c:v>
                </c:pt>
                <c:pt idx="3">
                  <c:v>也门共和国</c:v>
                </c:pt>
                <c:pt idx="4">
                  <c:v>孟加拉国</c:v>
                </c:pt>
                <c:pt idx="5">
                  <c:v>老挝</c:v>
                </c:pt>
                <c:pt idx="6">
                  <c:v>文莱达鲁萨兰国</c:v>
                </c:pt>
                <c:pt idx="7">
                  <c:v>新加坡</c:v>
                </c:pt>
                <c:pt idx="8">
                  <c:v>印度</c:v>
                </c:pt>
                <c:pt idx="9">
                  <c:v>尼泊尔</c:v>
                </c:pt>
                <c:pt idx="10">
                  <c:v>世界</c:v>
                </c:pt>
                <c:pt idx="11">
                  <c:v>菲律宾</c:v>
                </c:pt>
                <c:pt idx="12">
                  <c:v>斯里兰卡</c:v>
                </c:pt>
                <c:pt idx="13">
                  <c:v>蒙古</c:v>
                </c:pt>
                <c:pt idx="14">
                  <c:v>巴基斯坦</c:v>
                </c:pt>
                <c:pt idx="15">
                  <c:v>阿拉伯叙利亚共和国</c:v>
                </c:pt>
                <c:pt idx="16">
                  <c:v>巴林</c:v>
                </c:pt>
                <c:pt idx="17">
                  <c:v>科威特</c:v>
                </c:pt>
                <c:pt idx="18">
                  <c:v>阿曼</c:v>
                </c:pt>
                <c:pt idx="19">
                  <c:v>沙特阿拉伯</c:v>
                </c:pt>
                <c:pt idx="20">
                  <c:v>阿拉伯联合酋长国</c:v>
                </c:pt>
                <c:pt idx="21">
                  <c:v>印度尼西亚</c:v>
                </c:pt>
                <c:pt idx="22">
                  <c:v>越南</c:v>
                </c:pt>
                <c:pt idx="23">
                  <c:v>伊拉克</c:v>
                </c:pt>
                <c:pt idx="24">
                  <c:v>伊朗伊斯兰共和国</c:v>
                </c:pt>
                <c:pt idx="25">
                  <c:v>马来西亚</c:v>
                </c:pt>
                <c:pt idx="26">
                  <c:v>约旦</c:v>
                </c:pt>
                <c:pt idx="27">
                  <c:v>中国</c:v>
                </c:pt>
                <c:pt idx="28">
                  <c:v>泰国</c:v>
                </c:pt>
                <c:pt idx="29">
                  <c:v>黎巴嫩</c:v>
                </c:pt>
                <c:pt idx="30">
                  <c:v>马尔代夫</c:v>
                </c:pt>
                <c:pt idx="31">
                  <c:v>哈萨克斯坦</c:v>
                </c:pt>
                <c:pt idx="32">
                  <c:v>吉尔吉斯斯坦</c:v>
                </c:pt>
                <c:pt idx="33">
                  <c:v>塔吉克斯坦</c:v>
                </c:pt>
                <c:pt idx="34">
                  <c:v>土库曼斯坦</c:v>
                </c:pt>
                <c:pt idx="35">
                  <c:v>乌兹别克斯坦</c:v>
                </c:pt>
                <c:pt idx="36">
                  <c:v>阿塞拜疆</c:v>
                </c:pt>
                <c:pt idx="37">
                  <c:v>格鲁吉亚</c:v>
                </c:pt>
                <c:pt idx="38">
                  <c:v>以色列</c:v>
                </c:pt>
                <c:pt idx="39">
                  <c:v>土耳其</c:v>
                </c:pt>
              </c:strCache>
            </c:strRef>
          </c:cat>
          <c:val>
            <c:numRef>
              <c:f>'senlinmianji '!$O$2:$O$41</c:f>
              <c:numCache>
                <c:formatCode>General</c:formatCode>
                <c:ptCount val="40"/>
                <c:pt idx="0">
                  <c:v>31.1</c:v>
                </c:pt>
                <c:pt idx="1">
                  <c:v>38</c:v>
                </c:pt>
                <c:pt idx="2">
                  <c:v>41</c:v>
                </c:pt>
                <c:pt idx="3">
                  <c:v>44.844149999999999</c:v>
                </c:pt>
                <c:pt idx="4">
                  <c:v>55.2</c:v>
                </c:pt>
                <c:pt idx="5">
                  <c:v>66</c:v>
                </c:pt>
                <c:pt idx="6">
                  <c:v>72.598820000000003</c:v>
                </c:pt>
                <c:pt idx="7">
                  <c:v>72.598820000000003</c:v>
                </c:pt>
                <c:pt idx="8">
                  <c:v>75</c:v>
                </c:pt>
                <c:pt idx="9">
                  <c:v>76.3</c:v>
                </c:pt>
                <c:pt idx="10">
                  <c:v>83.113337590547488</c:v>
                </c:pt>
                <c:pt idx="11">
                  <c:v>83.3</c:v>
                </c:pt>
                <c:pt idx="12">
                  <c:v>85.1</c:v>
                </c:pt>
                <c:pt idx="13">
                  <c:v>86.2</c:v>
                </c:pt>
                <c:pt idx="14">
                  <c:v>91.36999999999999</c:v>
                </c:pt>
                <c:pt idx="15">
                  <c:v>92.7</c:v>
                </c:pt>
                <c:pt idx="16">
                  <c:v>94.135269999999991</c:v>
                </c:pt>
                <c:pt idx="17">
                  <c:v>94.135269999999991</c:v>
                </c:pt>
                <c:pt idx="18">
                  <c:v>94.135269999999991</c:v>
                </c:pt>
                <c:pt idx="19">
                  <c:v>94.135269999999991</c:v>
                </c:pt>
                <c:pt idx="20">
                  <c:v>94.135269999999991</c:v>
                </c:pt>
                <c:pt idx="21">
                  <c:v>94.149999999999991</c:v>
                </c:pt>
                <c:pt idx="22">
                  <c:v>96</c:v>
                </c:pt>
                <c:pt idx="23">
                  <c:v>98</c:v>
                </c:pt>
                <c:pt idx="24">
                  <c:v>98.4</c:v>
                </c:pt>
                <c:pt idx="25">
                  <c:v>99.3</c:v>
                </c:pt>
                <c:pt idx="26">
                  <c:v>99.4</c:v>
                </c:pt>
                <c:pt idx="27">
                  <c:v>99.7</c:v>
                </c:pt>
                <c:pt idx="28">
                  <c:v>99.7</c:v>
                </c:pt>
                <c:pt idx="29">
                  <c:v>99.9</c:v>
                </c:pt>
                <c:pt idx="30">
                  <c:v>99.9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67427184"/>
        <c:axId val="267427744"/>
      </c:barChart>
      <c:catAx>
        <c:axId val="26742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7427744"/>
        <c:crosses val="autoZero"/>
        <c:auto val="1"/>
        <c:lblAlgn val="ctr"/>
        <c:lblOffset val="100"/>
        <c:noMultiLvlLbl val="0"/>
      </c:catAx>
      <c:valAx>
        <c:axId val="267427744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7427184"/>
        <c:crosses val="autoZero"/>
        <c:crossBetween val="between"/>
      </c:valAx>
      <c:spPr>
        <a:noFill/>
        <a:ln>
          <a:solidFill>
            <a:srgbClr val="00206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Business Freedom</a:t>
            </a:r>
          </a:p>
        </c:rich>
      </c:tx>
      <c:layout>
        <c:manualLayout>
          <c:xMode val="edge"/>
          <c:yMode val="edge"/>
          <c:x val="0.46377669264013816"/>
          <c:y val="1.190868069151786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9382885110375802E-2"/>
          <c:y val="5.6581517833707004E-2"/>
          <c:w val="0.90722342519685029"/>
          <c:h val="0.695971763835161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Sheet2!$H$1</c:f>
              <c:strCache>
                <c:ptCount val="1"/>
                <c:pt idx="0">
                  <c:v>Business Freedom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2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Sheet2!$G$2:$G$46</c:f>
              <c:strCache>
                <c:ptCount val="45"/>
                <c:pt idx="0">
                  <c:v>香港</c:v>
                </c:pt>
                <c:pt idx="1">
                  <c:v>新加坡</c:v>
                </c:pt>
                <c:pt idx="2">
                  <c:v>台湾</c:v>
                </c:pt>
                <c:pt idx="3">
                  <c:v>格鲁吉亚</c:v>
                </c:pt>
                <c:pt idx="4">
                  <c:v>马尔代夫</c:v>
                </c:pt>
                <c:pt idx="5">
                  <c:v>马来西亚</c:v>
                </c:pt>
                <c:pt idx="6">
                  <c:v>巴林</c:v>
                </c:pt>
                <c:pt idx="7">
                  <c:v>乌兹别克斯坦</c:v>
                </c:pt>
                <c:pt idx="8">
                  <c:v>哈萨克斯坦</c:v>
                </c:pt>
                <c:pt idx="9">
                  <c:v>阿拉伯联合酋长国</c:v>
                </c:pt>
                <c:pt idx="10">
                  <c:v>斯里兰卡</c:v>
                </c:pt>
                <c:pt idx="11">
                  <c:v>吉尔吉斯斯坦</c:v>
                </c:pt>
                <c:pt idx="12">
                  <c:v>阿塞拜疆</c:v>
                </c:pt>
                <c:pt idx="13">
                  <c:v>格鲁吉亚</c:v>
                </c:pt>
                <c:pt idx="14">
                  <c:v>蒙古</c:v>
                </c:pt>
                <c:pt idx="15">
                  <c:v>卡塔尔</c:v>
                </c:pt>
                <c:pt idx="16">
                  <c:v>泰国</c:v>
                </c:pt>
                <c:pt idx="17">
                  <c:v>孟加拉国</c:v>
                </c:pt>
                <c:pt idx="18">
                  <c:v>巴基斯坦</c:v>
                </c:pt>
                <c:pt idx="19">
                  <c:v>阿曼</c:v>
                </c:pt>
                <c:pt idx="20">
                  <c:v>文莱达鲁萨兰国</c:v>
                </c:pt>
                <c:pt idx="21">
                  <c:v>土耳其</c:v>
                </c:pt>
                <c:pt idx="22">
                  <c:v>沙特阿拉伯</c:v>
                </c:pt>
                <c:pt idx="23">
                  <c:v>世界平均</c:v>
                </c:pt>
                <c:pt idx="24">
                  <c:v>阿富汗</c:v>
                </c:pt>
                <c:pt idx="25">
                  <c:v>伊朗伊斯兰共和国</c:v>
                </c:pt>
                <c:pt idx="26">
                  <c:v>约旦</c:v>
                </c:pt>
                <c:pt idx="27">
                  <c:v>越南</c:v>
                </c:pt>
                <c:pt idx="28">
                  <c:v>老挝</c:v>
                </c:pt>
                <c:pt idx="29">
                  <c:v>阿拉伯叙利亚共和国</c:v>
                </c:pt>
                <c:pt idx="30">
                  <c:v>中国澳门特别行政区</c:v>
                </c:pt>
                <c:pt idx="31">
                  <c:v>菲律宾</c:v>
                </c:pt>
                <c:pt idx="32">
                  <c:v>也门共和国</c:v>
                </c:pt>
                <c:pt idx="33">
                  <c:v>尼泊尔</c:v>
                </c:pt>
                <c:pt idx="34">
                  <c:v>塔吉克斯坦</c:v>
                </c:pt>
                <c:pt idx="35">
                  <c:v>科威特</c:v>
                </c:pt>
                <c:pt idx="36">
                  <c:v>伊拉克</c:v>
                </c:pt>
                <c:pt idx="37">
                  <c:v>黎巴嫩</c:v>
                </c:pt>
                <c:pt idx="38">
                  <c:v>印度尼西亚</c:v>
                </c:pt>
                <c:pt idx="39">
                  <c:v>中国</c:v>
                </c:pt>
                <c:pt idx="40">
                  <c:v>东帝汶</c:v>
                </c:pt>
                <c:pt idx="41">
                  <c:v>印度</c:v>
                </c:pt>
                <c:pt idx="42">
                  <c:v>柬埔寨</c:v>
                </c:pt>
                <c:pt idx="43">
                  <c:v>土库曼斯坦</c:v>
                </c:pt>
                <c:pt idx="44">
                  <c:v>缅甸</c:v>
                </c:pt>
              </c:strCache>
            </c:strRef>
          </c:cat>
          <c:val>
            <c:numRef>
              <c:f>Sheet2!$H$2:$H$46</c:f>
              <c:numCache>
                <c:formatCode>General</c:formatCode>
                <c:ptCount val="45"/>
                <c:pt idx="0">
                  <c:v>98.9</c:v>
                </c:pt>
                <c:pt idx="1">
                  <c:v>96.8</c:v>
                </c:pt>
                <c:pt idx="2">
                  <c:v>93.9</c:v>
                </c:pt>
                <c:pt idx="3">
                  <c:v>87.8</c:v>
                </c:pt>
                <c:pt idx="4">
                  <c:v>87.4</c:v>
                </c:pt>
                <c:pt idx="5">
                  <c:v>85.6</c:v>
                </c:pt>
                <c:pt idx="6">
                  <c:v>76.3</c:v>
                </c:pt>
                <c:pt idx="7">
                  <c:v>75.7</c:v>
                </c:pt>
                <c:pt idx="8">
                  <c:v>74.400000000000006</c:v>
                </c:pt>
                <c:pt idx="9">
                  <c:v>74.400000000000006</c:v>
                </c:pt>
                <c:pt idx="10">
                  <c:v>74.400000000000006</c:v>
                </c:pt>
                <c:pt idx="11">
                  <c:v>74.2</c:v>
                </c:pt>
                <c:pt idx="12">
                  <c:v>73.5</c:v>
                </c:pt>
                <c:pt idx="13">
                  <c:v>73.2</c:v>
                </c:pt>
                <c:pt idx="14">
                  <c:v>71.8</c:v>
                </c:pt>
                <c:pt idx="15">
                  <c:v>71.7</c:v>
                </c:pt>
                <c:pt idx="16">
                  <c:v>71.400000000000006</c:v>
                </c:pt>
                <c:pt idx="17">
                  <c:v>70.8</c:v>
                </c:pt>
                <c:pt idx="18">
                  <c:v>69.400000000000006</c:v>
                </c:pt>
                <c:pt idx="19">
                  <c:v>68.3</c:v>
                </c:pt>
                <c:pt idx="20">
                  <c:v>68.2</c:v>
                </c:pt>
                <c:pt idx="21">
                  <c:v>67.599999999999994</c:v>
                </c:pt>
                <c:pt idx="22">
                  <c:v>67.3</c:v>
                </c:pt>
                <c:pt idx="23">
                  <c:v>64.610326086956448</c:v>
                </c:pt>
                <c:pt idx="24">
                  <c:v>63.1</c:v>
                </c:pt>
                <c:pt idx="25">
                  <c:v>62.3</c:v>
                </c:pt>
                <c:pt idx="26">
                  <c:v>62</c:v>
                </c:pt>
                <c:pt idx="27">
                  <c:v>62</c:v>
                </c:pt>
                <c:pt idx="28">
                  <c:v>60.7</c:v>
                </c:pt>
                <c:pt idx="29">
                  <c:v>60.4</c:v>
                </c:pt>
                <c:pt idx="30">
                  <c:v>60</c:v>
                </c:pt>
                <c:pt idx="31">
                  <c:v>59.9</c:v>
                </c:pt>
                <c:pt idx="32">
                  <c:v>59.2</c:v>
                </c:pt>
                <c:pt idx="33">
                  <c:v>58.5</c:v>
                </c:pt>
                <c:pt idx="34">
                  <c:v>58.4</c:v>
                </c:pt>
                <c:pt idx="35">
                  <c:v>57.7</c:v>
                </c:pt>
                <c:pt idx="36">
                  <c:v>56.9</c:v>
                </c:pt>
                <c:pt idx="37">
                  <c:v>55.6</c:v>
                </c:pt>
                <c:pt idx="38">
                  <c:v>54.8</c:v>
                </c:pt>
                <c:pt idx="39">
                  <c:v>49.7</c:v>
                </c:pt>
                <c:pt idx="40">
                  <c:v>45.4</c:v>
                </c:pt>
                <c:pt idx="41">
                  <c:v>37.700000000000003</c:v>
                </c:pt>
                <c:pt idx="42">
                  <c:v>36.6</c:v>
                </c:pt>
                <c:pt idx="43">
                  <c:v>30</c:v>
                </c:pt>
                <c:pt idx="44">
                  <c:v>28.3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67740576"/>
        <c:axId val="267741136"/>
      </c:barChart>
      <c:catAx>
        <c:axId val="26774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7741136"/>
        <c:crosses val="autoZero"/>
        <c:auto val="1"/>
        <c:lblAlgn val="ctr"/>
        <c:lblOffset val="100"/>
        <c:noMultiLvlLbl val="0"/>
      </c:catAx>
      <c:valAx>
        <c:axId val="26774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7740576"/>
        <c:crosses val="autoZero"/>
        <c:crossBetween val="between"/>
      </c:valAx>
      <c:spPr>
        <a:noFill/>
        <a:ln>
          <a:solidFill>
            <a:schemeClr val="accent1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Investment Freedom </a:t>
            </a:r>
          </a:p>
        </c:rich>
      </c:tx>
      <c:layout>
        <c:manualLayout>
          <c:xMode val="edge"/>
          <c:yMode val="edge"/>
          <c:x val="0.46236450131233664"/>
          <c:y val="4.834054721707069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6387685914260822E-2"/>
          <c:y val="3.3196860367798398E-2"/>
          <c:w val="0.90722342519685029"/>
          <c:h val="0.73473430748656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Sheet5!$H$1</c:f>
              <c:strCache>
                <c:ptCount val="1"/>
                <c:pt idx="0">
                  <c:v>Investment Freedom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2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3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Sheet5!$G$2:$G$45</c:f>
              <c:strCache>
                <c:ptCount val="44"/>
                <c:pt idx="0">
                  <c:v>土库曼斯坦</c:v>
                </c:pt>
                <c:pt idx="1">
                  <c:v>乌兹别克斯坦</c:v>
                </c:pt>
                <c:pt idx="2">
                  <c:v>阿拉伯叙利亚共和国</c:v>
                </c:pt>
                <c:pt idx="3">
                  <c:v>伊朗伊斯兰共和国</c:v>
                </c:pt>
                <c:pt idx="4">
                  <c:v>尼泊尔</c:v>
                </c:pt>
                <c:pt idx="5">
                  <c:v>缅甸</c:v>
                </c:pt>
                <c:pt idx="6">
                  <c:v>越南</c:v>
                </c:pt>
                <c:pt idx="7">
                  <c:v>塔吉克斯坦</c:v>
                </c:pt>
                <c:pt idx="8">
                  <c:v>马尔代夫</c:v>
                </c:pt>
                <c:pt idx="9">
                  <c:v>中国</c:v>
                </c:pt>
                <c:pt idx="10">
                  <c:v>阿拉伯联合酋长国</c:v>
                </c:pt>
                <c:pt idx="11">
                  <c:v>老挝</c:v>
                </c:pt>
                <c:pt idx="12">
                  <c:v>印度</c:v>
                </c:pt>
                <c:pt idx="13">
                  <c:v>哈萨克斯坦</c:v>
                </c:pt>
                <c:pt idx="14">
                  <c:v>沙特阿拉伯</c:v>
                </c:pt>
                <c:pt idx="15">
                  <c:v>印度尼西亚</c:v>
                </c:pt>
                <c:pt idx="16">
                  <c:v>巴基斯坦</c:v>
                </c:pt>
                <c:pt idx="17">
                  <c:v>斯里兰卡</c:v>
                </c:pt>
                <c:pt idx="18">
                  <c:v>卡塔尔</c:v>
                </c:pt>
                <c:pt idx="19">
                  <c:v>泰国</c:v>
                </c:pt>
                <c:pt idx="20">
                  <c:v>东帝汶</c:v>
                </c:pt>
                <c:pt idx="21">
                  <c:v>蒙古</c:v>
                </c:pt>
                <c:pt idx="22">
                  <c:v>也门共和国</c:v>
                </c:pt>
                <c:pt idx="23">
                  <c:v>世界平均</c:v>
                </c:pt>
                <c:pt idx="24">
                  <c:v>科威特</c:v>
                </c:pt>
                <c:pt idx="25">
                  <c:v>马来西亚</c:v>
                </c:pt>
                <c:pt idx="26">
                  <c:v>孟加拉国</c:v>
                </c:pt>
                <c:pt idx="27">
                  <c:v>吉尔吉斯斯坦</c:v>
                </c:pt>
                <c:pt idx="28">
                  <c:v>阿塞拜疆</c:v>
                </c:pt>
                <c:pt idx="29">
                  <c:v>黎巴嫩</c:v>
                </c:pt>
                <c:pt idx="30">
                  <c:v>柬埔寨</c:v>
                </c:pt>
                <c:pt idx="31">
                  <c:v>菲律宾</c:v>
                </c:pt>
                <c:pt idx="32">
                  <c:v>阿富汗</c:v>
                </c:pt>
                <c:pt idx="33">
                  <c:v>阿曼</c:v>
                </c:pt>
                <c:pt idx="34">
                  <c:v>台湾</c:v>
                </c:pt>
                <c:pt idx="35">
                  <c:v>约旦</c:v>
                </c:pt>
                <c:pt idx="36">
                  <c:v>土耳其</c:v>
                </c:pt>
                <c:pt idx="37">
                  <c:v>文莱达鲁萨兰国</c:v>
                </c:pt>
                <c:pt idx="38">
                  <c:v>巴林</c:v>
                </c:pt>
                <c:pt idx="39">
                  <c:v>格鲁吉亚</c:v>
                </c:pt>
                <c:pt idx="40">
                  <c:v>格鲁吉亚</c:v>
                </c:pt>
                <c:pt idx="41">
                  <c:v>中国澳门特别行政区</c:v>
                </c:pt>
                <c:pt idx="42">
                  <c:v>新加坡</c:v>
                </c:pt>
                <c:pt idx="43">
                  <c:v>中国香港特别行政区</c:v>
                </c:pt>
              </c:strCache>
            </c:strRef>
          </c:cat>
          <c:val>
            <c:numRef>
              <c:f>Sheet5!$H$2:$H$45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</c:v>
                </c:pt>
                <c:pt idx="5">
                  <c:v>15</c:v>
                </c:pt>
                <c:pt idx="6">
                  <c:v>15</c:v>
                </c:pt>
                <c:pt idx="7">
                  <c:v>25</c:v>
                </c:pt>
                <c:pt idx="8">
                  <c:v>25</c:v>
                </c:pt>
                <c:pt idx="9">
                  <c:v>30</c:v>
                </c:pt>
                <c:pt idx="10">
                  <c:v>35</c:v>
                </c:pt>
                <c:pt idx="11">
                  <c:v>35</c:v>
                </c:pt>
                <c:pt idx="12">
                  <c:v>35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45</c:v>
                </c:pt>
                <c:pt idx="19">
                  <c:v>45</c:v>
                </c:pt>
                <c:pt idx="20">
                  <c:v>45</c:v>
                </c:pt>
                <c:pt idx="21">
                  <c:v>50</c:v>
                </c:pt>
                <c:pt idx="22">
                  <c:v>50</c:v>
                </c:pt>
                <c:pt idx="23">
                  <c:v>54.945652173913047</c:v>
                </c:pt>
                <c:pt idx="24">
                  <c:v>55</c:v>
                </c:pt>
                <c:pt idx="25">
                  <c:v>55</c:v>
                </c:pt>
                <c:pt idx="26">
                  <c:v>55</c:v>
                </c:pt>
                <c:pt idx="27">
                  <c:v>60</c:v>
                </c:pt>
                <c:pt idx="28">
                  <c:v>60</c:v>
                </c:pt>
                <c:pt idx="29">
                  <c:v>60</c:v>
                </c:pt>
                <c:pt idx="30">
                  <c:v>60</c:v>
                </c:pt>
                <c:pt idx="31">
                  <c:v>60</c:v>
                </c:pt>
                <c:pt idx="32">
                  <c:v>65</c:v>
                </c:pt>
                <c:pt idx="33">
                  <c:v>65</c:v>
                </c:pt>
                <c:pt idx="34">
                  <c:v>70</c:v>
                </c:pt>
                <c:pt idx="35">
                  <c:v>70</c:v>
                </c:pt>
                <c:pt idx="36">
                  <c:v>70</c:v>
                </c:pt>
                <c:pt idx="37">
                  <c:v>70</c:v>
                </c:pt>
                <c:pt idx="38">
                  <c:v>75</c:v>
                </c:pt>
                <c:pt idx="39">
                  <c:v>80</c:v>
                </c:pt>
                <c:pt idx="40">
                  <c:v>80</c:v>
                </c:pt>
                <c:pt idx="41">
                  <c:v>85</c:v>
                </c:pt>
                <c:pt idx="42">
                  <c:v>85</c:v>
                </c:pt>
                <c:pt idx="43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67743376"/>
        <c:axId val="267743936"/>
      </c:barChart>
      <c:catAx>
        <c:axId val="26774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7743936"/>
        <c:crosses val="autoZero"/>
        <c:auto val="1"/>
        <c:lblAlgn val="ctr"/>
        <c:lblOffset val="100"/>
        <c:noMultiLvlLbl val="0"/>
      </c:catAx>
      <c:valAx>
        <c:axId val="267743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7743376"/>
        <c:crosses val="autoZero"/>
        <c:crossBetween val="between"/>
      </c:valAx>
      <c:spPr>
        <a:noFill/>
        <a:ln>
          <a:solidFill>
            <a:schemeClr val="accent1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Financial Freedom</a:t>
            </a:r>
          </a:p>
        </c:rich>
      </c:tx>
      <c:layout>
        <c:manualLayout>
          <c:xMode val="edge"/>
          <c:yMode val="edge"/>
          <c:x val="0.46236450131233664"/>
          <c:y val="4.834054721707069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9721060165946386E-2"/>
          <c:y val="3.9572209810340792E-2"/>
          <c:w val="0.90722342519685029"/>
          <c:h val="0.73473430748656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Sheet6!$H$1</c:f>
              <c:strCache>
                <c:ptCount val="1"/>
                <c:pt idx="0">
                  <c:v>Financial Freedom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1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Sheet6!$G$2:$G$44</c:f>
              <c:strCache>
                <c:ptCount val="43"/>
                <c:pt idx="0">
                  <c:v>土库曼斯坦</c:v>
                </c:pt>
                <c:pt idx="1">
                  <c:v>乌兹别克斯坦</c:v>
                </c:pt>
                <c:pt idx="2">
                  <c:v>伊朗伊斯兰共和国</c:v>
                </c:pt>
                <c:pt idx="3">
                  <c:v>缅甸</c:v>
                </c:pt>
                <c:pt idx="4">
                  <c:v>阿拉伯叙利亚共和国</c:v>
                </c:pt>
                <c:pt idx="5">
                  <c:v>老挝</c:v>
                </c:pt>
                <c:pt idx="6">
                  <c:v>东帝汶</c:v>
                </c:pt>
                <c:pt idx="7">
                  <c:v>中国</c:v>
                </c:pt>
                <c:pt idx="8">
                  <c:v>也门共和国</c:v>
                </c:pt>
                <c:pt idx="9">
                  <c:v>越南</c:v>
                </c:pt>
                <c:pt idx="10">
                  <c:v>马尔代夫</c:v>
                </c:pt>
                <c:pt idx="11">
                  <c:v>尼泊尔</c:v>
                </c:pt>
                <c:pt idx="12">
                  <c:v>孟加拉国</c:v>
                </c:pt>
                <c:pt idx="13">
                  <c:v>塔吉克斯坦</c:v>
                </c:pt>
                <c:pt idx="14">
                  <c:v>印度</c:v>
                </c:pt>
                <c:pt idx="15">
                  <c:v>巴基斯坦</c:v>
                </c:pt>
                <c:pt idx="16">
                  <c:v>斯里兰卡</c:v>
                </c:pt>
                <c:pt idx="17">
                  <c:v>世界平均</c:v>
                </c:pt>
                <c:pt idx="18">
                  <c:v>哈萨克斯坦</c:v>
                </c:pt>
                <c:pt idx="19">
                  <c:v>吉尔吉斯斯坦</c:v>
                </c:pt>
                <c:pt idx="20">
                  <c:v>阿塞拜疆</c:v>
                </c:pt>
                <c:pt idx="21">
                  <c:v>科威特</c:v>
                </c:pt>
                <c:pt idx="22">
                  <c:v>卡塔尔</c:v>
                </c:pt>
                <c:pt idx="23">
                  <c:v>沙特阿拉伯</c:v>
                </c:pt>
                <c:pt idx="24">
                  <c:v>阿拉伯联合酋长国</c:v>
                </c:pt>
                <c:pt idx="25">
                  <c:v>文莱达鲁萨兰国</c:v>
                </c:pt>
                <c:pt idx="26">
                  <c:v>柬埔寨</c:v>
                </c:pt>
                <c:pt idx="27">
                  <c:v>菲律宾</c:v>
                </c:pt>
                <c:pt idx="28">
                  <c:v>蒙古</c:v>
                </c:pt>
                <c:pt idx="29">
                  <c:v>台湾</c:v>
                </c:pt>
                <c:pt idx="30">
                  <c:v>格鲁吉亚</c:v>
                </c:pt>
                <c:pt idx="31">
                  <c:v>约旦</c:v>
                </c:pt>
                <c:pt idx="32">
                  <c:v>黎巴嫩</c:v>
                </c:pt>
                <c:pt idx="33">
                  <c:v>土耳其</c:v>
                </c:pt>
                <c:pt idx="34">
                  <c:v>阿曼</c:v>
                </c:pt>
                <c:pt idx="35">
                  <c:v>印度尼西亚</c:v>
                </c:pt>
                <c:pt idx="36">
                  <c:v>马来西亚</c:v>
                </c:pt>
                <c:pt idx="37">
                  <c:v>中国澳门特别行政区</c:v>
                </c:pt>
                <c:pt idx="38">
                  <c:v>格鲁吉亚</c:v>
                </c:pt>
                <c:pt idx="39">
                  <c:v>泰国</c:v>
                </c:pt>
                <c:pt idx="40">
                  <c:v>巴林</c:v>
                </c:pt>
                <c:pt idx="41">
                  <c:v>新加坡</c:v>
                </c:pt>
                <c:pt idx="42">
                  <c:v>中国香港特别行政区</c:v>
                </c:pt>
              </c:strCache>
            </c:strRef>
          </c:cat>
          <c:val>
            <c:numRef>
              <c:f>Sheet6!$H$2:$H$44</c:f>
              <c:numCache>
                <c:formatCode>General</c:formatCode>
                <c:ptCount val="4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48.674033149171336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60</c:v>
                </c:pt>
                <c:pt idx="29">
                  <c:v>60</c:v>
                </c:pt>
                <c:pt idx="30">
                  <c:v>60</c:v>
                </c:pt>
                <c:pt idx="31">
                  <c:v>60</c:v>
                </c:pt>
                <c:pt idx="32">
                  <c:v>60</c:v>
                </c:pt>
                <c:pt idx="33">
                  <c:v>60</c:v>
                </c:pt>
                <c:pt idx="34">
                  <c:v>60</c:v>
                </c:pt>
                <c:pt idx="35">
                  <c:v>60</c:v>
                </c:pt>
                <c:pt idx="36">
                  <c:v>60</c:v>
                </c:pt>
                <c:pt idx="37">
                  <c:v>70</c:v>
                </c:pt>
                <c:pt idx="38">
                  <c:v>70</c:v>
                </c:pt>
                <c:pt idx="39">
                  <c:v>70</c:v>
                </c:pt>
                <c:pt idx="40">
                  <c:v>80</c:v>
                </c:pt>
                <c:pt idx="41">
                  <c:v>80</c:v>
                </c:pt>
                <c:pt idx="42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67746176"/>
        <c:axId val="267746736"/>
      </c:barChart>
      <c:catAx>
        <c:axId val="26774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7746736"/>
        <c:crosses val="autoZero"/>
        <c:auto val="1"/>
        <c:lblAlgn val="ctr"/>
        <c:lblOffset val="100"/>
        <c:noMultiLvlLbl val="0"/>
      </c:catAx>
      <c:valAx>
        <c:axId val="267746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7746176"/>
        <c:crosses val="autoZero"/>
        <c:crossBetween val="between"/>
      </c:valAx>
      <c:spPr>
        <a:noFill/>
        <a:ln>
          <a:solidFill>
            <a:schemeClr val="accent1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Freedom from Corruption</a:t>
            </a:r>
          </a:p>
        </c:rich>
      </c:tx>
      <c:layout>
        <c:manualLayout>
          <c:xMode val="edge"/>
          <c:yMode val="edge"/>
          <c:x val="0.46236450131233664"/>
          <c:y val="4.834054721707069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9721019247594103E-2"/>
          <c:y val="2.9092912296509961E-2"/>
          <c:w val="0.90722342519685029"/>
          <c:h val="0.73473430748656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Sheet7!$H$1</c:f>
              <c:strCache>
                <c:ptCount val="1"/>
                <c:pt idx="0">
                  <c:v>Freedom from Corruption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2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Sheet7!$G$2:$G$46</c:f>
              <c:strCache>
                <c:ptCount val="45"/>
                <c:pt idx="0">
                  <c:v>阿富汗</c:v>
                </c:pt>
                <c:pt idx="1">
                  <c:v>缅甸</c:v>
                </c:pt>
                <c:pt idx="2">
                  <c:v>土库曼斯坦</c:v>
                </c:pt>
                <c:pt idx="3">
                  <c:v>乌兹别克斯坦</c:v>
                </c:pt>
                <c:pt idx="4">
                  <c:v>伊拉克</c:v>
                </c:pt>
                <c:pt idx="5">
                  <c:v>老挝</c:v>
                </c:pt>
                <c:pt idx="6">
                  <c:v>柬埔寨</c:v>
                </c:pt>
                <c:pt idx="7">
                  <c:v>吉尔吉斯斯坦</c:v>
                </c:pt>
                <c:pt idx="8">
                  <c:v>塔吉克斯坦</c:v>
                </c:pt>
                <c:pt idx="9">
                  <c:v>也门共和国</c:v>
                </c:pt>
                <c:pt idx="10">
                  <c:v>尼泊尔</c:v>
                </c:pt>
                <c:pt idx="11">
                  <c:v>马尔代夫</c:v>
                </c:pt>
                <c:pt idx="12">
                  <c:v>阿塞拜疆</c:v>
                </c:pt>
                <c:pt idx="13">
                  <c:v>巴基斯坦</c:v>
                </c:pt>
                <c:pt idx="14">
                  <c:v>阿拉伯叙利亚共和国</c:v>
                </c:pt>
                <c:pt idx="15">
                  <c:v>孟加拉国</c:v>
                </c:pt>
                <c:pt idx="16">
                  <c:v>伊朗伊斯兰共和国</c:v>
                </c:pt>
                <c:pt idx="17">
                  <c:v>黎巴嫩</c:v>
                </c:pt>
                <c:pt idx="18">
                  <c:v>东帝汶</c:v>
                </c:pt>
                <c:pt idx="19">
                  <c:v>哈萨克斯坦</c:v>
                </c:pt>
                <c:pt idx="20">
                  <c:v>菲律宾</c:v>
                </c:pt>
                <c:pt idx="21">
                  <c:v>越南</c:v>
                </c:pt>
                <c:pt idx="22">
                  <c:v>印度尼西亚</c:v>
                </c:pt>
                <c:pt idx="23">
                  <c:v>蒙古</c:v>
                </c:pt>
                <c:pt idx="24">
                  <c:v>印度</c:v>
                </c:pt>
                <c:pt idx="25">
                  <c:v>斯里兰卡</c:v>
                </c:pt>
                <c:pt idx="26">
                  <c:v>泰国</c:v>
                </c:pt>
                <c:pt idx="27">
                  <c:v>中国</c:v>
                </c:pt>
                <c:pt idx="28">
                  <c:v>世界平均</c:v>
                </c:pt>
                <c:pt idx="29">
                  <c:v>格鲁吉亚</c:v>
                </c:pt>
                <c:pt idx="30">
                  <c:v>科威特</c:v>
                </c:pt>
                <c:pt idx="31">
                  <c:v>沙特阿拉伯</c:v>
                </c:pt>
                <c:pt idx="32">
                  <c:v>土耳其</c:v>
                </c:pt>
                <c:pt idx="33">
                  <c:v>马来西亚</c:v>
                </c:pt>
                <c:pt idx="34">
                  <c:v>约旦</c:v>
                </c:pt>
                <c:pt idx="35">
                  <c:v>阿曼</c:v>
                </c:pt>
                <c:pt idx="36">
                  <c:v>巴林</c:v>
                </c:pt>
                <c:pt idx="37">
                  <c:v>中国澳门特别行政区</c:v>
                </c:pt>
                <c:pt idx="38">
                  <c:v>文莱达鲁萨兰国</c:v>
                </c:pt>
                <c:pt idx="39">
                  <c:v>格鲁吉亚</c:v>
                </c:pt>
                <c:pt idx="40">
                  <c:v>台湾</c:v>
                </c:pt>
                <c:pt idx="41">
                  <c:v>阿拉伯联合酋长国</c:v>
                </c:pt>
                <c:pt idx="42">
                  <c:v>卡塔尔</c:v>
                </c:pt>
                <c:pt idx="43">
                  <c:v>中国香港特别行政区</c:v>
                </c:pt>
                <c:pt idx="44">
                  <c:v>新加坡</c:v>
                </c:pt>
              </c:strCache>
            </c:strRef>
          </c:cat>
          <c:val>
            <c:numRef>
              <c:f>Sheet7!$H$2:$H$46</c:f>
              <c:numCache>
                <c:formatCode>0.0</c:formatCode>
                <c:ptCount val="45"/>
                <c:pt idx="0">
                  <c:v>10</c:v>
                </c:pt>
                <c:pt idx="1">
                  <c:v>11.627450980392148</c:v>
                </c:pt>
                <c:pt idx="2">
                  <c:v>13.411764705882353</c:v>
                </c:pt>
                <c:pt idx="3">
                  <c:v>13.411764705882353</c:v>
                </c:pt>
                <c:pt idx="4">
                  <c:v>13.705882352941179</c:v>
                </c:pt>
                <c:pt idx="5">
                  <c:v>18.647058823529431</c:v>
                </c:pt>
                <c:pt idx="6">
                  <c:v>18.705882352941149</c:v>
                </c:pt>
                <c:pt idx="7">
                  <c:v>19.156862745098096</c:v>
                </c:pt>
                <c:pt idx="8">
                  <c:v>19.372549019607806</c:v>
                </c:pt>
                <c:pt idx="9">
                  <c:v>19.43137254901961</c:v>
                </c:pt>
                <c:pt idx="10">
                  <c:v>21.333333333333279</c:v>
                </c:pt>
                <c:pt idx="11">
                  <c:v>21.882352941176446</c:v>
                </c:pt>
                <c:pt idx="12">
                  <c:v>22.666666666666668</c:v>
                </c:pt>
                <c:pt idx="13">
                  <c:v>22.666666666666668</c:v>
                </c:pt>
                <c:pt idx="14">
                  <c:v>23.274509803921518</c:v>
                </c:pt>
                <c:pt idx="15">
                  <c:v>23.274509803921518</c:v>
                </c:pt>
                <c:pt idx="16">
                  <c:v>23.392156862745086</c:v>
                </c:pt>
                <c:pt idx="17">
                  <c:v>24.509803921568633</c:v>
                </c:pt>
                <c:pt idx="18">
                  <c:v>25.352941176470591</c:v>
                </c:pt>
                <c:pt idx="19">
                  <c:v>25.725490196078432</c:v>
                </c:pt>
                <c:pt idx="20">
                  <c:v>26.07843137254898</c:v>
                </c:pt>
                <c:pt idx="21">
                  <c:v>26.901960784313733</c:v>
                </c:pt>
                <c:pt idx="22">
                  <c:v>27.960784313725458</c:v>
                </c:pt>
                <c:pt idx="23">
                  <c:v>28.196078431372555</c:v>
                </c:pt>
                <c:pt idx="24">
                  <c:v>31.529411764705884</c:v>
                </c:pt>
                <c:pt idx="25">
                  <c:v>33.431372549019606</c:v>
                </c:pt>
                <c:pt idx="26">
                  <c:v>33.588235294117652</c:v>
                </c:pt>
                <c:pt idx="27">
                  <c:v>35.03921568627451</c:v>
                </c:pt>
                <c:pt idx="28" formatCode="General">
                  <c:v>39.31144674085845</c:v>
                </c:pt>
                <c:pt idx="29">
                  <c:v>42.803921568627352</c:v>
                </c:pt>
                <c:pt idx="30">
                  <c:v>43.666666666666551</c:v>
                </c:pt>
                <c:pt idx="31">
                  <c:v>43.666666666666551</c:v>
                </c:pt>
                <c:pt idx="32">
                  <c:v>43.96078431372549</c:v>
                </c:pt>
                <c:pt idx="33">
                  <c:v>44.294117647058918</c:v>
                </c:pt>
                <c:pt idx="34">
                  <c:v>45.568627450980394</c:v>
                </c:pt>
                <c:pt idx="35">
                  <c:v>48.176470588235297</c:v>
                </c:pt>
                <c:pt idx="36">
                  <c:v>49.411764705882227</c:v>
                </c:pt>
                <c:pt idx="37">
                  <c:v>49.745098039215691</c:v>
                </c:pt>
                <c:pt idx="38">
                  <c:v>53.313725490196013</c:v>
                </c:pt>
                <c:pt idx="39">
                  <c:v>59.274509803921568</c:v>
                </c:pt>
                <c:pt idx="40">
                  <c:v>59.666666666666551</c:v>
                </c:pt>
                <c:pt idx="41">
                  <c:v>66.41176470588249</c:v>
                </c:pt>
                <c:pt idx="42">
                  <c:v>72.41176470588249</c:v>
                </c:pt>
                <c:pt idx="43">
                  <c:v>82.274509803921518</c:v>
                </c:pt>
                <c:pt idx="44">
                  <c:v>91.862745098039085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67200784"/>
        <c:axId val="267201344"/>
      </c:barChart>
      <c:catAx>
        <c:axId val="26720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7201344"/>
        <c:crosses val="autoZero"/>
        <c:auto val="1"/>
        <c:lblAlgn val="ctr"/>
        <c:lblOffset val="100"/>
        <c:noMultiLvlLbl val="0"/>
      </c:catAx>
      <c:valAx>
        <c:axId val="267201344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7200784"/>
        <c:crosses val="autoZero"/>
        <c:crossBetween val="between"/>
      </c:valAx>
      <c:spPr>
        <a:noFill/>
        <a:ln>
          <a:solidFill>
            <a:schemeClr val="accent1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F3E7D0-8D71-42D8-96D5-DA0A75286915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60F5DDB-6F4B-4216-AA89-95FD646F6D85}">
      <dgm:prSet phldrT="[文本]"/>
      <dgm:spPr/>
      <dgm:t>
        <a:bodyPr/>
        <a:lstStyle/>
        <a:p>
          <a:r>
            <a:rPr lang="zh-CN" altLang="en-US" dirty="0" smtClean="0"/>
            <a:t>富人</a:t>
          </a:r>
          <a:endParaRPr lang="zh-CN" altLang="en-US" dirty="0"/>
        </a:p>
      </dgm:t>
    </dgm:pt>
    <dgm:pt modelId="{8BB1C23A-11C9-452A-94DB-48EA228D5936}" type="parTrans" cxnId="{8B4F9CB6-6A71-4973-90A9-5F8C39E85B89}">
      <dgm:prSet/>
      <dgm:spPr/>
      <dgm:t>
        <a:bodyPr/>
        <a:lstStyle/>
        <a:p>
          <a:endParaRPr lang="zh-CN" altLang="en-US"/>
        </a:p>
      </dgm:t>
    </dgm:pt>
    <dgm:pt modelId="{9C977F79-5F7F-4662-B1B7-145D0BE91CA2}" type="sibTrans" cxnId="{8B4F9CB6-6A71-4973-90A9-5F8C39E85B89}">
      <dgm:prSet/>
      <dgm:spPr/>
      <dgm:t>
        <a:bodyPr/>
        <a:lstStyle/>
        <a:p>
          <a:endParaRPr lang="zh-CN" altLang="en-US"/>
        </a:p>
      </dgm:t>
    </dgm:pt>
    <dgm:pt modelId="{8C3748A2-5200-467A-9322-586AB4B72C8B}">
      <dgm:prSet phldrT="[文本]"/>
      <dgm:spPr/>
      <dgm:t>
        <a:bodyPr/>
        <a:lstStyle/>
        <a:p>
          <a:r>
            <a:rPr lang="zh-CN" altLang="en-US" dirty="0" smtClean="0"/>
            <a:t>中产</a:t>
          </a:r>
          <a:endParaRPr lang="zh-CN" altLang="en-US" dirty="0"/>
        </a:p>
      </dgm:t>
    </dgm:pt>
    <dgm:pt modelId="{3A6CBB83-160C-4801-89F5-5798FFAEF442}" type="parTrans" cxnId="{2BB8A436-0AC1-4044-B35B-2741F24ABEF4}">
      <dgm:prSet/>
      <dgm:spPr/>
      <dgm:t>
        <a:bodyPr/>
        <a:lstStyle/>
        <a:p>
          <a:endParaRPr lang="zh-CN" altLang="en-US"/>
        </a:p>
      </dgm:t>
    </dgm:pt>
    <dgm:pt modelId="{A81B7A21-9509-4387-8D68-86F83948A4EF}" type="sibTrans" cxnId="{2BB8A436-0AC1-4044-B35B-2741F24ABEF4}">
      <dgm:prSet/>
      <dgm:spPr/>
      <dgm:t>
        <a:bodyPr/>
        <a:lstStyle/>
        <a:p>
          <a:endParaRPr lang="zh-CN" altLang="en-US"/>
        </a:p>
      </dgm:t>
    </dgm:pt>
    <dgm:pt modelId="{516E2EE7-748F-4F15-9706-6F3629C79CB1}">
      <dgm:prSet phldrT="[文本]"/>
      <dgm:spPr/>
      <dgm:t>
        <a:bodyPr/>
        <a:lstStyle/>
        <a:p>
          <a:r>
            <a:rPr lang="zh-CN" altLang="en-US" dirty="0" smtClean="0"/>
            <a:t>穷人</a:t>
          </a:r>
          <a:endParaRPr lang="zh-CN" altLang="en-US" dirty="0"/>
        </a:p>
      </dgm:t>
    </dgm:pt>
    <dgm:pt modelId="{48064A72-1B6F-4F0D-A521-84201D6E6A91}" type="parTrans" cxnId="{F01A3747-C682-4B09-88C5-A8901A63BFC4}">
      <dgm:prSet/>
      <dgm:spPr/>
      <dgm:t>
        <a:bodyPr/>
        <a:lstStyle/>
        <a:p>
          <a:endParaRPr lang="zh-CN" altLang="en-US"/>
        </a:p>
      </dgm:t>
    </dgm:pt>
    <dgm:pt modelId="{7DBE39C9-5EC6-4C85-8B0E-8495EFDE107A}" type="sibTrans" cxnId="{F01A3747-C682-4B09-88C5-A8901A63BFC4}">
      <dgm:prSet/>
      <dgm:spPr/>
      <dgm:t>
        <a:bodyPr/>
        <a:lstStyle/>
        <a:p>
          <a:endParaRPr lang="zh-CN" altLang="en-US"/>
        </a:p>
      </dgm:t>
    </dgm:pt>
    <dgm:pt modelId="{34D496BE-9DDC-4BE7-AF2D-739676368644}">
      <dgm:prSet phldrT="[文本]"/>
      <dgm:spPr/>
      <dgm:t>
        <a:bodyPr/>
        <a:lstStyle/>
        <a:p>
          <a:r>
            <a:rPr lang="zh-CN" altLang="en-US" dirty="0" smtClean="0"/>
            <a:t>总体经济发展</a:t>
          </a:r>
          <a:endParaRPr lang="zh-CN" altLang="en-US" dirty="0"/>
        </a:p>
      </dgm:t>
    </dgm:pt>
    <dgm:pt modelId="{24004458-AF75-4625-8D1E-AF542CD4B57F}" type="parTrans" cxnId="{98CF2804-612D-4CDA-8ABF-1CECC6F409E9}">
      <dgm:prSet/>
      <dgm:spPr/>
      <dgm:t>
        <a:bodyPr/>
        <a:lstStyle/>
        <a:p>
          <a:endParaRPr lang="zh-CN" altLang="en-US"/>
        </a:p>
      </dgm:t>
    </dgm:pt>
    <dgm:pt modelId="{5B4B4D6E-EAFA-427D-A386-B599B641305B}" type="sibTrans" cxnId="{98CF2804-612D-4CDA-8ABF-1CECC6F409E9}">
      <dgm:prSet/>
      <dgm:spPr/>
      <dgm:t>
        <a:bodyPr/>
        <a:lstStyle/>
        <a:p>
          <a:endParaRPr lang="zh-CN" altLang="en-US"/>
        </a:p>
      </dgm:t>
    </dgm:pt>
    <dgm:pt modelId="{76A47432-D2B5-4096-9BA8-E71E3A59E79B}" type="pres">
      <dgm:prSet presAssocID="{78F3E7D0-8D71-42D8-96D5-DA0A7528691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3E7481E-0BA8-4400-B332-B4DCEC75AE58}" type="pres">
      <dgm:prSet presAssocID="{78F3E7D0-8D71-42D8-96D5-DA0A75286915}" presName="ellipse" presStyleLbl="trBgShp" presStyleIdx="0" presStyleCnt="1"/>
      <dgm:spPr/>
    </dgm:pt>
    <dgm:pt modelId="{F2EC6C93-2378-4D0C-B109-3478B2074E5B}" type="pres">
      <dgm:prSet presAssocID="{78F3E7D0-8D71-42D8-96D5-DA0A75286915}" presName="arrow1" presStyleLbl="fgShp" presStyleIdx="0" presStyleCnt="1"/>
      <dgm:spPr/>
    </dgm:pt>
    <dgm:pt modelId="{9C105AE6-4AFB-4548-9E71-57CD9CF7A452}" type="pres">
      <dgm:prSet presAssocID="{78F3E7D0-8D71-42D8-96D5-DA0A75286915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577652-0714-4D2A-B6C1-35F8278C3A0E}" type="pres">
      <dgm:prSet presAssocID="{8C3748A2-5200-467A-9322-586AB4B72C8B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682C09-4C26-40A9-A48F-AD996BA91524}" type="pres">
      <dgm:prSet presAssocID="{516E2EE7-748F-4F15-9706-6F3629C79CB1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56E3C89-C8DE-463F-B102-8B750D0223A1}" type="pres">
      <dgm:prSet presAssocID="{34D496BE-9DDC-4BE7-AF2D-739676368644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35AAA7-6C18-48E0-80EA-30E7AD957C8C}" type="pres">
      <dgm:prSet presAssocID="{78F3E7D0-8D71-42D8-96D5-DA0A75286915}" presName="funnel" presStyleLbl="trAlignAcc1" presStyleIdx="0" presStyleCnt="1" custLinFactNeighborX="-1152" custLinFactNeighborY="912"/>
      <dgm:spPr/>
    </dgm:pt>
  </dgm:ptLst>
  <dgm:cxnLst>
    <dgm:cxn modelId="{1DE823EA-B155-4871-8164-6F4A2AB062BB}" type="presOf" srcId="{860F5DDB-6F4B-4216-AA89-95FD646F6D85}" destId="{956E3C89-C8DE-463F-B102-8B750D0223A1}" srcOrd="0" destOrd="0" presId="urn:microsoft.com/office/officeart/2005/8/layout/funnel1"/>
    <dgm:cxn modelId="{28527CD5-E0AF-4235-AD7A-DC3A07382981}" type="presOf" srcId="{516E2EE7-748F-4F15-9706-6F3629C79CB1}" destId="{8B577652-0714-4D2A-B6C1-35F8278C3A0E}" srcOrd="0" destOrd="0" presId="urn:microsoft.com/office/officeart/2005/8/layout/funnel1"/>
    <dgm:cxn modelId="{8B4F9CB6-6A71-4973-90A9-5F8C39E85B89}" srcId="{78F3E7D0-8D71-42D8-96D5-DA0A75286915}" destId="{860F5DDB-6F4B-4216-AA89-95FD646F6D85}" srcOrd="0" destOrd="0" parTransId="{8BB1C23A-11C9-452A-94DB-48EA228D5936}" sibTransId="{9C977F79-5F7F-4662-B1B7-145D0BE91CA2}"/>
    <dgm:cxn modelId="{F591C14F-6E54-4467-9764-1CCD4FD7D15E}" type="presOf" srcId="{78F3E7D0-8D71-42D8-96D5-DA0A75286915}" destId="{76A47432-D2B5-4096-9BA8-E71E3A59E79B}" srcOrd="0" destOrd="0" presId="urn:microsoft.com/office/officeart/2005/8/layout/funnel1"/>
    <dgm:cxn modelId="{98CF2804-612D-4CDA-8ABF-1CECC6F409E9}" srcId="{78F3E7D0-8D71-42D8-96D5-DA0A75286915}" destId="{34D496BE-9DDC-4BE7-AF2D-739676368644}" srcOrd="3" destOrd="0" parTransId="{24004458-AF75-4625-8D1E-AF542CD4B57F}" sibTransId="{5B4B4D6E-EAFA-427D-A386-B599B641305B}"/>
    <dgm:cxn modelId="{66A3AC63-192D-4DE7-8657-AFE65DD5587D}" type="presOf" srcId="{8C3748A2-5200-467A-9322-586AB4B72C8B}" destId="{12682C09-4C26-40A9-A48F-AD996BA91524}" srcOrd="0" destOrd="0" presId="urn:microsoft.com/office/officeart/2005/8/layout/funnel1"/>
    <dgm:cxn modelId="{434DC269-8C0A-4C21-B61C-674F091196CD}" type="presOf" srcId="{34D496BE-9DDC-4BE7-AF2D-739676368644}" destId="{9C105AE6-4AFB-4548-9E71-57CD9CF7A452}" srcOrd="0" destOrd="0" presId="urn:microsoft.com/office/officeart/2005/8/layout/funnel1"/>
    <dgm:cxn modelId="{2BB8A436-0AC1-4044-B35B-2741F24ABEF4}" srcId="{78F3E7D0-8D71-42D8-96D5-DA0A75286915}" destId="{8C3748A2-5200-467A-9322-586AB4B72C8B}" srcOrd="1" destOrd="0" parTransId="{3A6CBB83-160C-4801-89F5-5798FFAEF442}" sibTransId="{A81B7A21-9509-4387-8D68-86F83948A4EF}"/>
    <dgm:cxn modelId="{F01A3747-C682-4B09-88C5-A8901A63BFC4}" srcId="{78F3E7D0-8D71-42D8-96D5-DA0A75286915}" destId="{516E2EE7-748F-4F15-9706-6F3629C79CB1}" srcOrd="2" destOrd="0" parTransId="{48064A72-1B6F-4F0D-A521-84201D6E6A91}" sibTransId="{7DBE39C9-5EC6-4C85-8B0E-8495EFDE107A}"/>
    <dgm:cxn modelId="{7B2C1AB4-0E22-4EBD-AFCD-CC886D0DAC3F}" type="presParOf" srcId="{76A47432-D2B5-4096-9BA8-E71E3A59E79B}" destId="{E3E7481E-0BA8-4400-B332-B4DCEC75AE58}" srcOrd="0" destOrd="0" presId="urn:microsoft.com/office/officeart/2005/8/layout/funnel1"/>
    <dgm:cxn modelId="{C73287D5-4FAB-4658-814F-89BAC76472FD}" type="presParOf" srcId="{76A47432-D2B5-4096-9BA8-E71E3A59E79B}" destId="{F2EC6C93-2378-4D0C-B109-3478B2074E5B}" srcOrd="1" destOrd="0" presId="urn:microsoft.com/office/officeart/2005/8/layout/funnel1"/>
    <dgm:cxn modelId="{E1BE7669-F226-4566-9347-4D1A2C94A821}" type="presParOf" srcId="{76A47432-D2B5-4096-9BA8-E71E3A59E79B}" destId="{9C105AE6-4AFB-4548-9E71-57CD9CF7A452}" srcOrd="2" destOrd="0" presId="urn:microsoft.com/office/officeart/2005/8/layout/funnel1"/>
    <dgm:cxn modelId="{A46DE5EE-CB65-4148-BE39-D48EBB7AE7CC}" type="presParOf" srcId="{76A47432-D2B5-4096-9BA8-E71E3A59E79B}" destId="{8B577652-0714-4D2A-B6C1-35F8278C3A0E}" srcOrd="3" destOrd="0" presId="urn:microsoft.com/office/officeart/2005/8/layout/funnel1"/>
    <dgm:cxn modelId="{92366679-9151-4949-ADD7-9A9A9627C40B}" type="presParOf" srcId="{76A47432-D2B5-4096-9BA8-E71E3A59E79B}" destId="{12682C09-4C26-40A9-A48F-AD996BA91524}" srcOrd="4" destOrd="0" presId="urn:microsoft.com/office/officeart/2005/8/layout/funnel1"/>
    <dgm:cxn modelId="{359356CB-F40E-4859-B271-FDEB5F9C955A}" type="presParOf" srcId="{76A47432-D2B5-4096-9BA8-E71E3A59E79B}" destId="{956E3C89-C8DE-463F-B102-8B750D0223A1}" srcOrd="5" destOrd="0" presId="urn:microsoft.com/office/officeart/2005/8/layout/funnel1"/>
    <dgm:cxn modelId="{A2B4F220-25B8-4E01-87BE-A0EFC3B08A75}" type="presParOf" srcId="{76A47432-D2B5-4096-9BA8-E71E3A59E79B}" destId="{1035AAA7-6C18-48E0-80EA-30E7AD957C8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7481E-0BA8-4400-B332-B4DCEC75AE58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EC6C93-2378-4D0C-B109-3478B2074E5B}">
      <dsp:nvSpPr>
        <dsp:cNvPr id="0" name=""/>
        <dsp:cNvSpPr/>
      </dsp:nvSpPr>
      <dsp:spPr>
        <a:xfrm>
          <a:off x="2730500" y="2951479"/>
          <a:ext cx="635000" cy="40640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05AE6-4AFB-4548-9E71-57CD9CF7A452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总体经济发展</a:t>
          </a:r>
          <a:endParaRPr lang="zh-CN" altLang="en-US" sz="2600" kern="1200" dirty="0"/>
        </a:p>
      </dsp:txBody>
      <dsp:txXfrm>
        <a:off x="1524000" y="3276600"/>
        <a:ext cx="3048000" cy="762000"/>
      </dsp:txXfrm>
    </dsp:sp>
    <dsp:sp modelId="{8B577652-0714-4D2A-B6C1-35F8278C3A0E}">
      <dsp:nvSpPr>
        <dsp:cNvPr id="0" name=""/>
        <dsp:cNvSpPr/>
      </dsp:nvSpPr>
      <dsp:spPr>
        <a:xfrm>
          <a:off x="2595880" y="1390904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穷人</a:t>
          </a:r>
          <a:endParaRPr lang="zh-CN" altLang="en-US" sz="2800" kern="1200" dirty="0"/>
        </a:p>
      </dsp:txBody>
      <dsp:txXfrm>
        <a:off x="2763268" y="1558292"/>
        <a:ext cx="808224" cy="808224"/>
      </dsp:txXfrm>
    </dsp:sp>
    <dsp:sp modelId="{12682C09-4C26-40A9-A48F-AD996BA91524}">
      <dsp:nvSpPr>
        <dsp:cNvPr id="0" name=""/>
        <dsp:cNvSpPr/>
      </dsp:nvSpPr>
      <dsp:spPr>
        <a:xfrm>
          <a:off x="1778000" y="533399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中产</a:t>
          </a:r>
          <a:endParaRPr lang="zh-CN" altLang="en-US" sz="2800" kern="1200" dirty="0"/>
        </a:p>
      </dsp:txBody>
      <dsp:txXfrm>
        <a:off x="1945388" y="700787"/>
        <a:ext cx="808224" cy="808224"/>
      </dsp:txXfrm>
    </dsp:sp>
    <dsp:sp modelId="{956E3C89-C8DE-463F-B102-8B750D0223A1}">
      <dsp:nvSpPr>
        <dsp:cNvPr id="0" name=""/>
        <dsp:cNvSpPr/>
      </dsp:nvSpPr>
      <dsp:spPr>
        <a:xfrm>
          <a:off x="2946400" y="257047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富人</a:t>
          </a:r>
          <a:endParaRPr lang="zh-CN" altLang="en-US" sz="2800" kern="1200" dirty="0"/>
        </a:p>
      </dsp:txBody>
      <dsp:txXfrm>
        <a:off x="3113788" y="424435"/>
        <a:ext cx="808224" cy="808224"/>
      </dsp:txXfrm>
    </dsp:sp>
    <dsp:sp modelId="{1035AAA7-6C18-48E0-80EA-30E7AD957C8C}">
      <dsp:nvSpPr>
        <dsp:cNvPr id="0" name=""/>
        <dsp:cNvSpPr/>
      </dsp:nvSpPr>
      <dsp:spPr>
        <a:xfrm>
          <a:off x="1229034" y="51344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0.15962</cdr:x>
      <cdr:y>0.19347</cdr:y>
    </cdr:from>
    <cdr:to>
      <cdr:x>0.71049</cdr:x>
      <cdr:y>0.39627</cdr:y>
    </cdr:to>
    <cdr:sp macro="" textlink="">
      <cdr:nvSpPr>
        <cdr:cNvPr id="3" name="文本框 2"/>
        <cdr:cNvSpPr txBox="1"/>
      </cdr:nvSpPr>
      <cdr:spPr>
        <a:xfrm xmlns:a="http://schemas.openxmlformats.org/drawingml/2006/main">
          <a:off x="1392072" y="1132765"/>
          <a:ext cx="4804012" cy="1187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CN" altLang="en-US" sz="1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一带一路国家融入世界开放程度：除印度、中国、土耳其、印度尼西亚、越南，世界银行对其余国家的贷款较少，这些国家资金渠道狭窄，无法融入全球经济竞争大潮中。</a:t>
          </a:r>
          <a:endParaRPr lang="en-US" altLang="zh-CN" sz="1400" b="1" dirty="0" smtClean="0">
            <a:solidFill>
              <a:srgbClr val="C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0.37164</cdr:x>
      <cdr:y>0.12751</cdr:y>
    </cdr:from>
    <cdr:to>
      <cdr:x>0.82836</cdr:x>
      <cdr:y>0.26446</cdr:y>
    </cdr:to>
    <cdr:sp macro="" textlink="">
      <cdr:nvSpPr>
        <cdr:cNvPr id="46" name="文本框 45"/>
        <cdr:cNvSpPr txBox="1"/>
      </cdr:nvSpPr>
      <cdr:spPr>
        <a:xfrm xmlns:a="http://schemas.openxmlformats.org/drawingml/2006/main">
          <a:off x="3398293" y="736979"/>
          <a:ext cx="4176215" cy="791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CN" alt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0.02564</cdr:x>
      <cdr:y>0.36269</cdr:y>
    </cdr:from>
    <cdr:to>
      <cdr:x>0.11614</cdr:x>
      <cdr:y>0.41811</cdr:y>
    </cdr:to>
    <cdr:sp macro="" textlink="">
      <cdr:nvSpPr>
        <cdr:cNvPr id="2" name="文本框 1"/>
        <cdr:cNvSpPr txBox="1"/>
      </cdr:nvSpPr>
      <cdr:spPr>
        <a:xfrm xmlns:a="http://schemas.openxmlformats.org/drawingml/2006/main">
          <a:off x="232011" y="2232997"/>
          <a:ext cx="818866" cy="341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CN" altLang="en-US" sz="1100" dirty="0" smtClean="0"/>
            <a:t>东南亚</a:t>
          </a:r>
          <a:endParaRPr lang="zh-CN" altLang="en-US" sz="1100" dirty="0"/>
        </a:p>
      </cdr:txBody>
    </cdr:sp>
  </cdr:relSizeAnchor>
  <cdr:relSizeAnchor xmlns:cdr="http://schemas.openxmlformats.org/drawingml/2006/chartDrawing">
    <cdr:from>
      <cdr:x>0.10633</cdr:x>
      <cdr:y>0.31171</cdr:y>
    </cdr:from>
    <cdr:to>
      <cdr:x>0.12066</cdr:x>
      <cdr:y>0.50124</cdr:y>
    </cdr:to>
    <cdr:cxnSp macro="">
      <cdr:nvCxnSpPr>
        <cdr:cNvPr id="12" name="直接箭头连接符 11"/>
        <cdr:cNvCxnSpPr/>
      </cdr:nvCxnSpPr>
      <cdr:spPr>
        <a:xfrm xmlns:a="http://schemas.openxmlformats.org/drawingml/2006/main">
          <a:off x="962167" y="1919098"/>
          <a:ext cx="129654" cy="116688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0.09201</cdr:x>
      <cdr:y>0.30727</cdr:y>
    </cdr:from>
    <cdr:to>
      <cdr:x>0.10633</cdr:x>
      <cdr:y>0.52451</cdr:y>
    </cdr:to>
    <cdr:cxnSp macro="">
      <cdr:nvCxnSpPr>
        <cdr:cNvPr id="14" name="直接箭头连接符 13"/>
        <cdr:cNvCxnSpPr/>
      </cdr:nvCxnSpPr>
      <cdr:spPr>
        <a:xfrm xmlns:a="http://schemas.openxmlformats.org/drawingml/2006/main" flipH="1">
          <a:off x="832514" y="1891803"/>
          <a:ext cx="129653" cy="133748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0.07089</cdr:x>
      <cdr:y>0.26516</cdr:y>
    </cdr:from>
    <cdr:to>
      <cdr:x>0.17195</cdr:x>
      <cdr:y>0.31836</cdr:y>
    </cdr:to>
    <cdr:sp macro="" textlink="">
      <cdr:nvSpPr>
        <cdr:cNvPr id="15" name="文本框 14"/>
        <cdr:cNvSpPr txBox="1"/>
      </cdr:nvSpPr>
      <cdr:spPr>
        <a:xfrm xmlns:a="http://schemas.openxmlformats.org/drawingml/2006/main">
          <a:off x="641445" y="1632495"/>
          <a:ext cx="914400" cy="3275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CN" altLang="en-US" sz="1100" dirty="0" smtClean="0"/>
            <a:t>中亚</a:t>
          </a:r>
          <a:endParaRPr lang="zh-CN" alt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0.37164</cdr:x>
      <cdr:y>0.12751</cdr:y>
    </cdr:from>
    <cdr:to>
      <cdr:x>0.82836</cdr:x>
      <cdr:y>0.26446</cdr:y>
    </cdr:to>
    <cdr:sp macro="" textlink="">
      <cdr:nvSpPr>
        <cdr:cNvPr id="46" name="文本框 45"/>
        <cdr:cNvSpPr txBox="1"/>
      </cdr:nvSpPr>
      <cdr:spPr>
        <a:xfrm xmlns:a="http://schemas.openxmlformats.org/drawingml/2006/main">
          <a:off x="3398293" y="736979"/>
          <a:ext cx="4176215" cy="791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CN" altLang="en-US" sz="1100" dirty="0"/>
        </a:p>
      </cdr:txBody>
    </cdr:sp>
  </cdr:relSizeAnchor>
  <cdr:relSizeAnchor xmlns:cdr="http://schemas.openxmlformats.org/drawingml/2006/chartDrawing">
    <cdr:from>
      <cdr:x>0.52499</cdr:x>
      <cdr:y>0.09097</cdr:y>
    </cdr:from>
    <cdr:to>
      <cdr:x>0.9651</cdr:x>
      <cdr:y>0.39928</cdr:y>
    </cdr:to>
    <cdr:sp macro="" textlink="">
      <cdr:nvSpPr>
        <cdr:cNvPr id="2" name="云形标注 1"/>
        <cdr:cNvSpPr/>
      </cdr:nvSpPr>
      <cdr:spPr>
        <a:xfrm xmlns:a="http://schemas.openxmlformats.org/drawingml/2006/main">
          <a:off x="4721273" y="534478"/>
          <a:ext cx="3957851" cy="1811444"/>
        </a:xfrm>
        <a:prstGeom xmlns:a="http://schemas.openxmlformats.org/drawingml/2006/main" prst="cloudCallout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一带：中西亚（绿色部分）</a:t>
          </a:r>
          <a:endParaRPr lang="en-US" altLang="zh-CN" sz="1400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 xmlns:a="http://schemas.openxmlformats.org/drawingml/2006/main"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一路：东南亚（橘黄色部分）</a:t>
          </a:r>
          <a:endParaRPr lang="en-US" altLang="zh-CN" sz="1400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 xmlns:a="http://schemas.openxmlformats.org/drawingml/2006/main">
          <a:r>
            <a:rPr lang="zh-CN" altLang="en-US" sz="1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商业自由度低，阻碍一带一路投资！</a:t>
          </a:r>
          <a:endParaRPr lang="zh-CN" sz="1400" b="1" dirty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0.37164</cdr:x>
      <cdr:y>0.12751</cdr:y>
    </cdr:from>
    <cdr:to>
      <cdr:x>0.82836</cdr:x>
      <cdr:y>0.26446</cdr:y>
    </cdr:to>
    <cdr:sp macro="" textlink="">
      <cdr:nvSpPr>
        <cdr:cNvPr id="46" name="文本框 45"/>
        <cdr:cNvSpPr txBox="1"/>
      </cdr:nvSpPr>
      <cdr:spPr>
        <a:xfrm xmlns:a="http://schemas.openxmlformats.org/drawingml/2006/main">
          <a:off x="3398293" y="736979"/>
          <a:ext cx="4176215" cy="791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CN" altLang="en-US" sz="1100" dirty="0"/>
        </a:p>
      </cdr:txBody>
    </cdr:sp>
  </cdr:relSizeAnchor>
  <cdr:relSizeAnchor xmlns:cdr="http://schemas.openxmlformats.org/drawingml/2006/chartDrawing">
    <cdr:from>
      <cdr:x>0.07015</cdr:x>
      <cdr:y>0.36384</cdr:y>
    </cdr:from>
    <cdr:to>
      <cdr:x>0.95821</cdr:x>
      <cdr:y>0.36384</cdr:y>
    </cdr:to>
    <cdr:cxnSp macro="">
      <cdr:nvCxnSpPr>
        <cdr:cNvPr id="4" name="直接连接符 3"/>
        <cdr:cNvCxnSpPr/>
      </cdr:nvCxnSpPr>
      <cdr:spPr>
        <a:xfrm xmlns:a="http://schemas.openxmlformats.org/drawingml/2006/main" flipV="1">
          <a:off x="641445" y="2251882"/>
          <a:ext cx="812041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0.16269</cdr:x>
      <cdr:y>0.26461</cdr:y>
    </cdr:from>
    <cdr:to>
      <cdr:x>0.25373</cdr:x>
      <cdr:y>0.55127</cdr:y>
    </cdr:to>
    <cdr:cxnSp macro="">
      <cdr:nvCxnSpPr>
        <cdr:cNvPr id="6" name="直接箭头连接符 5"/>
        <cdr:cNvCxnSpPr/>
      </cdr:nvCxnSpPr>
      <cdr:spPr>
        <a:xfrm xmlns:a="http://schemas.openxmlformats.org/drawingml/2006/main">
          <a:off x="1487606" y="1637732"/>
          <a:ext cx="832513" cy="177420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0.08209</cdr:x>
      <cdr:y>0.20066</cdr:y>
    </cdr:from>
    <cdr:to>
      <cdr:x>0.56716</cdr:x>
      <cdr:y>0.26902</cdr:y>
    </cdr:to>
    <cdr:sp macro="" textlink="">
      <cdr:nvSpPr>
        <cdr:cNvPr id="7" name="文本框 6"/>
        <cdr:cNvSpPr txBox="1"/>
      </cdr:nvSpPr>
      <cdr:spPr>
        <a:xfrm xmlns:a="http://schemas.openxmlformats.org/drawingml/2006/main">
          <a:off x="750627" y="1241947"/>
          <a:ext cx="4435522" cy="423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CN" altLang="en-US" sz="2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中西亚地区，投资不畅通！</a:t>
          </a:r>
          <a:endParaRPr lang="zh-CN" altLang="en-US" sz="2000" dirty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0.37164</cdr:x>
      <cdr:y>0.12751</cdr:y>
    </cdr:from>
    <cdr:to>
      <cdr:x>0.82836</cdr:x>
      <cdr:y>0.26446</cdr:y>
    </cdr:to>
    <cdr:sp macro="" textlink="">
      <cdr:nvSpPr>
        <cdr:cNvPr id="46" name="文本框 45"/>
        <cdr:cNvSpPr txBox="1"/>
      </cdr:nvSpPr>
      <cdr:spPr>
        <a:xfrm xmlns:a="http://schemas.openxmlformats.org/drawingml/2006/main">
          <a:off x="3398293" y="736979"/>
          <a:ext cx="4176215" cy="791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CN" altLang="en-US" sz="1100" dirty="0"/>
        </a:p>
      </cdr:txBody>
    </cdr:sp>
  </cdr:relSizeAnchor>
  <cdr:relSizeAnchor xmlns:cdr="http://schemas.openxmlformats.org/drawingml/2006/chartDrawing">
    <cdr:from>
      <cdr:x>0.0709</cdr:x>
      <cdr:y>0.11591</cdr:y>
    </cdr:from>
    <cdr:to>
      <cdr:x>0.56407</cdr:x>
      <cdr:y>0.23697</cdr:y>
    </cdr:to>
    <cdr:sp macro="" textlink="">
      <cdr:nvSpPr>
        <cdr:cNvPr id="3" name="文本框 1"/>
        <cdr:cNvSpPr txBox="1"/>
      </cdr:nvSpPr>
      <cdr:spPr>
        <a:xfrm xmlns:a="http://schemas.openxmlformats.org/drawingml/2006/main">
          <a:off x="637654" y="702389"/>
          <a:ext cx="4435522" cy="733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CN" altLang="en-US" sz="16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中西亚地区，金融自由度低，无法实现高投资杠杆，投资吸引力不足</a:t>
          </a:r>
          <a:endParaRPr lang="zh-CN" altLang="en-US" sz="1600" dirty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0.37164</cdr:x>
      <cdr:y>0.12751</cdr:y>
    </cdr:from>
    <cdr:to>
      <cdr:x>0.82836</cdr:x>
      <cdr:y>0.26446</cdr:y>
    </cdr:to>
    <cdr:sp macro="" textlink="">
      <cdr:nvSpPr>
        <cdr:cNvPr id="46" name="文本框 45"/>
        <cdr:cNvSpPr txBox="1"/>
      </cdr:nvSpPr>
      <cdr:spPr>
        <a:xfrm xmlns:a="http://schemas.openxmlformats.org/drawingml/2006/main">
          <a:off x="3398293" y="736979"/>
          <a:ext cx="4176215" cy="791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CN" alt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F52D8-8E3F-4109-855F-06CE965E1996}" type="datetimeFigureOut">
              <a:rPr lang="zh-CN" altLang="en-US" smtClean="0"/>
              <a:t>2015/5/26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F60E1-91A5-4FFA-BDB9-6653CFD48C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281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96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8AE0E752-E988-4EEB-8337-7EB1A5C04099}" type="slidenum">
              <a:rPr lang="zh-CN" altLang="en-US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2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70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079D2046-D8C2-496B-BE5A-6896638F4793}" type="slidenum">
              <a:rPr lang="zh-CN" altLang="en-US" smtClean="0"/>
              <a:pPr/>
              <a:t>26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795106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5236" name="日期占位符 3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A1F8FC-B2DB-4360-AED5-209CC8245A9C}" type="datetime1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2015/5/26</a:t>
            </a:fld>
            <a:endParaRPr lang="zh-CN" altLang="en-US" smtClean="0">
              <a:solidFill>
                <a:srgbClr val="000000"/>
              </a:solidFill>
              <a:ea typeface="微软雅黑" pitchFamily="34" charset="-122"/>
            </a:endParaRPr>
          </a:p>
        </p:txBody>
      </p:sp>
      <p:sp>
        <p:nvSpPr>
          <p:cNvPr id="89093" name="灯片编号占位符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7EFBAEB6-B0F9-4C36-86DF-8E1B869B563A}" type="slidenum">
              <a:rPr lang="zh-CN" altLang="en-US" smtClean="0">
                <a:solidFill>
                  <a:srgbClr val="000000"/>
                </a:solidFill>
              </a:rPr>
              <a:pPr/>
              <a:t>54</a:t>
            </a:fld>
            <a:endParaRPr lang="zh-CN" altLang="en-US" smtClean="0">
              <a:solidFill>
                <a:srgbClr val="000000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0321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74A-7D4C-4F4C-806F-2FC7EC358CB6}" type="datetimeFigureOut">
              <a:rPr lang="zh-CN" altLang="en-US" smtClean="0"/>
              <a:t>2015/5/26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5F94-3AD7-43D7-B387-D89E07655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76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74A-7D4C-4F4C-806F-2FC7EC358CB6}" type="datetimeFigureOut">
              <a:rPr lang="zh-CN" altLang="en-US" smtClean="0"/>
              <a:t>2015/5/26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5F94-3AD7-43D7-B387-D89E07655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50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74A-7D4C-4F4C-806F-2FC7EC358CB6}" type="datetimeFigureOut">
              <a:rPr lang="zh-CN" altLang="en-US" smtClean="0"/>
              <a:t>2015/5/26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5F94-3AD7-43D7-B387-D89E07655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081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05B61-7416-48AB-A60A-E20AD162D112}" type="slidenum">
              <a:rPr lang="zh-CN" altLang="en-US"/>
              <a:pPr>
                <a:defRPr/>
              </a:pPr>
              <a:t>‹#›</a:t>
            </a:fld>
            <a:endParaRPr lang="zh-CN" altLang="en-US" sz="1300">
              <a:solidFill>
                <a:srgbClr val="00000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1961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E7FAF-553E-40DC-9CA1-8FEC3BF3C2C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C0EAA-6AE2-457B-A3BA-69B8355FAA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44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3AD5E-0184-45BD-81C5-F62285DC4C0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CA00E-8A95-4034-A35A-DA6E9D6D61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527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D137C-A6C0-4916-89D0-7A15ED808DB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33A49-2EBC-494C-AA41-4E52CE2681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170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A936C-6CC9-4F9A-97BD-9DE26B6646D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405AA-C0D2-4051-A3B4-D792CE07DB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096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AD2DA-BA07-48A7-A359-EB717EC2B03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865AF-3AD1-4837-96B0-4E7281D292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139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FA51-DCDC-48B6-981A-6A2B85EB498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84EE7-F1EE-4805-B403-C743F532C7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498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681F5-ADD4-43F0-893F-68A428F15CC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4CC72-AD4C-426F-BF8C-DE81D1790B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20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74A-7D4C-4F4C-806F-2FC7EC358CB6}" type="datetimeFigureOut">
              <a:rPr lang="zh-CN" altLang="en-US" smtClean="0"/>
              <a:t>2015/5/26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5F94-3AD7-43D7-B387-D89E07655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17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9784A-E523-4127-823F-1D72C416A87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3D761-6258-4AAC-A0B4-9190635257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755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90358-1F4A-4B3C-BFB5-5B5E0F13719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4D2A7-F3FD-4F68-999D-4AC8882617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778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36B82-DD4D-4457-8402-4FD310A089D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EF2E9-0EC1-4431-BA89-3EF5EE9C1F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819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004D8-771D-4649-A348-FA7F275AA5C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619D0-074B-4614-ADBD-672E851CB8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10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74A-7D4C-4F4C-806F-2FC7EC358CB6}" type="datetimeFigureOut">
              <a:rPr lang="zh-CN" altLang="en-US" smtClean="0"/>
              <a:t>2015/5/26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5F94-3AD7-43D7-B387-D89E07655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83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74A-7D4C-4F4C-806F-2FC7EC358CB6}" type="datetimeFigureOut">
              <a:rPr lang="zh-CN" altLang="en-US" smtClean="0"/>
              <a:t>2015/5/26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5F94-3AD7-43D7-B387-D89E07655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486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74A-7D4C-4F4C-806F-2FC7EC358CB6}" type="datetimeFigureOut">
              <a:rPr lang="zh-CN" altLang="en-US" smtClean="0"/>
              <a:t>2015/5/26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5F94-3AD7-43D7-B387-D89E07655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23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74A-7D4C-4F4C-806F-2FC7EC358CB6}" type="datetimeFigureOut">
              <a:rPr lang="zh-CN" altLang="en-US" smtClean="0"/>
              <a:t>2015/5/26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5F94-3AD7-43D7-B387-D89E07655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18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74A-7D4C-4F4C-806F-2FC7EC358CB6}" type="datetimeFigureOut">
              <a:rPr lang="zh-CN" altLang="en-US" smtClean="0"/>
              <a:t>2015/5/26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5F94-3AD7-43D7-B387-D89E07655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07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74A-7D4C-4F4C-806F-2FC7EC358CB6}" type="datetimeFigureOut">
              <a:rPr lang="zh-CN" altLang="en-US" smtClean="0"/>
              <a:t>2015/5/26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5F94-3AD7-43D7-B387-D89E07655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97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74A-7D4C-4F4C-806F-2FC7EC358CB6}" type="datetimeFigureOut">
              <a:rPr lang="zh-CN" altLang="en-US" smtClean="0"/>
              <a:t>2015/5/26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5F94-3AD7-43D7-B387-D89E07655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95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BA74A-7D4C-4F4C-806F-2FC7EC358CB6}" type="datetimeFigureOut">
              <a:rPr lang="zh-CN" altLang="en-US" smtClean="0"/>
              <a:t>2015/5/26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65F94-3AD7-43D7-B387-D89E07655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5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0434D4B-3A16-42F2-A824-180E4B15B7F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5851E8-3906-46B8-9DB2-886B0DF6166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1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文本框 4"/>
          <p:cNvSpPr>
            <a:spLocks noChangeArrowheads="1"/>
          </p:cNvSpPr>
          <p:nvPr/>
        </p:nvSpPr>
        <p:spPr bwMode="auto">
          <a:xfrm>
            <a:off x="252918" y="1249362"/>
            <a:ext cx="8770937" cy="179004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zh-CN" altLang="en-US" sz="4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推动设立三大组织</a:t>
            </a:r>
            <a:endParaRPr lang="en-US" altLang="zh-CN" sz="48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zh-CN" altLang="en-US" sz="4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做大做实“一带一路”红利</a:t>
            </a:r>
            <a:endParaRPr lang="zh-CN" altLang="en-US" sz="4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37644" y="3444178"/>
            <a:ext cx="57753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郑新业</a:t>
            </a:r>
          </a:p>
          <a:p>
            <a:pPr algn="ctr" eaLnBrk="1" hangingPunct="1">
              <a:lnSpc>
                <a:spcPct val="200000"/>
              </a:lnSpc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中国人民大学经济学院 教授 博士生导师 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988" name="文本框 1"/>
          <p:cNvSpPr txBox="1">
            <a:spLocks noChangeArrowheads="1"/>
          </p:cNvSpPr>
          <p:nvPr/>
        </p:nvSpPr>
        <p:spPr bwMode="auto">
          <a:xfrm>
            <a:off x="3565525" y="5568950"/>
            <a:ext cx="2687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ea typeface="微软雅黑" pitchFamily="34" charset="-122"/>
              </a:rPr>
              <a:t>2015</a:t>
            </a:r>
            <a:r>
              <a:rPr lang="zh-CN" altLang="en-US" b="1">
                <a:ea typeface="微软雅黑" pitchFamily="34" charset="-122"/>
              </a:rPr>
              <a:t>年</a:t>
            </a:r>
            <a:r>
              <a:rPr lang="en-US" altLang="zh-CN" b="1">
                <a:ea typeface="微软雅黑" pitchFamily="34" charset="-122"/>
              </a:rPr>
              <a:t>5</a:t>
            </a:r>
            <a:r>
              <a:rPr lang="zh-CN" altLang="en-US" b="1">
                <a:ea typeface="微软雅黑" pitchFamily="34" charset="-122"/>
              </a:rPr>
              <a:t>月</a:t>
            </a:r>
            <a:r>
              <a:rPr lang="en-US" altLang="zh-CN" b="1">
                <a:ea typeface="微软雅黑" pitchFamily="34" charset="-122"/>
              </a:rPr>
              <a:t>23</a:t>
            </a:r>
            <a:r>
              <a:rPr lang="zh-CN" altLang="en-US" b="1">
                <a:ea typeface="微软雅黑" pitchFamily="34" charset="-122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665603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ldLvl="0" animBg="1" autoUpdateAnimBg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17538"/>
          </a:xfrm>
        </p:spPr>
        <p:txBody>
          <a:bodyPr/>
          <a:lstStyle/>
          <a:p>
            <a:pPr eaLnBrk="1" hangingPunct="1"/>
            <a:r>
              <a:rPr lang="zh-CN" altLang="en-US" sz="2800" b="1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b="1" smtClean="0"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2800" b="1" smtClean="0">
                <a:latin typeface="微软雅黑" pitchFamily="34" charset="-122"/>
                <a:ea typeface="微软雅黑" pitchFamily="34" charset="-122"/>
              </a:rPr>
              <a:t>）、部分中西亚、南亚失业率较高</a:t>
            </a:r>
          </a:p>
        </p:txBody>
      </p:sp>
      <p:graphicFrame>
        <p:nvGraphicFramePr>
          <p:cNvPr id="4098" name="内容占位符 5"/>
          <p:cNvGraphicFramePr>
            <a:graphicFrameLocks noGrp="1"/>
          </p:cNvGraphicFramePr>
          <p:nvPr>
            <p:ph idx="1"/>
          </p:nvPr>
        </p:nvGraphicFramePr>
        <p:xfrm>
          <a:off x="127000" y="1027113"/>
          <a:ext cx="9245600" cy="588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图表" r:id="rId3" imgW="9254530" imgH="5889246" progId="Excel.Chart.8">
                  <p:embed/>
                </p:oleObj>
              </mc:Choice>
              <mc:Fallback>
                <p:oleObj name="图表" r:id="rId3" imgW="9254530" imgH="5889246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1027113"/>
                        <a:ext cx="9245600" cy="5881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矩形 6"/>
          <p:cNvSpPr>
            <a:spLocks noChangeArrowheads="1"/>
          </p:cNvSpPr>
          <p:nvPr/>
        </p:nvSpPr>
        <p:spPr bwMode="auto">
          <a:xfrm>
            <a:off x="2174875" y="2179638"/>
            <a:ext cx="33226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土库曼斯坦、</a:t>
            </a:r>
            <a:r>
              <a:rPr lang="en-US" altLang="zh-CN" sz="160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阿富汗、也门阿拉伯</a:t>
            </a:r>
            <a:endParaRPr lang="en-US" altLang="zh-CN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01" name="矩形 7"/>
          <p:cNvSpPr>
            <a:spLocks noChangeArrowheads="1"/>
          </p:cNvSpPr>
          <p:nvPr/>
        </p:nvSpPr>
        <p:spPr bwMode="auto">
          <a:xfrm>
            <a:off x="2174875" y="3040063"/>
            <a:ext cx="1825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尼泊尔、马尔代夫</a:t>
            </a:r>
            <a:endParaRPr lang="zh-CN" altLang="zh-CN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燕尾形 10"/>
          <p:cNvSpPr/>
          <p:nvPr/>
        </p:nvSpPr>
        <p:spPr>
          <a:xfrm rot="10083990">
            <a:off x="1177925" y="2393950"/>
            <a:ext cx="819150" cy="249238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2800" b="1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b="1" smtClean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2800" b="1" smtClean="0">
                <a:latin typeface="微软雅黑" pitchFamily="34" charset="-122"/>
                <a:ea typeface="微软雅黑" pitchFamily="34" charset="-122"/>
              </a:rPr>
              <a:t>）、地区收入分配不均等化</a:t>
            </a:r>
          </a:p>
        </p:txBody>
      </p:sp>
      <p:graphicFrame>
        <p:nvGraphicFramePr>
          <p:cNvPr id="5122" name="内容占位符 5"/>
          <p:cNvGraphicFramePr>
            <a:graphicFrameLocks noGrp="1"/>
          </p:cNvGraphicFramePr>
          <p:nvPr>
            <p:ph idx="1"/>
          </p:nvPr>
        </p:nvGraphicFramePr>
        <p:xfrm>
          <a:off x="195263" y="1219200"/>
          <a:ext cx="8509000" cy="568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图表" r:id="rId3" imgW="8510754" imgH="5700254" progId="Excel.Chart.8">
                  <p:embed/>
                </p:oleObj>
              </mc:Choice>
              <mc:Fallback>
                <p:oleObj name="图表" r:id="rId3" imgW="8510754" imgH="5700254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3" y="1219200"/>
                        <a:ext cx="8509000" cy="568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988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矩形 28"/>
          <p:cNvSpPr>
            <a:spLocks noChangeArrowheads="1"/>
          </p:cNvSpPr>
          <p:nvPr/>
        </p:nvSpPr>
        <p:spPr bwMode="auto">
          <a:xfrm>
            <a:off x="0" y="106363"/>
            <a:ext cx="9144000" cy="88900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20000"/>
              </a:lnSpc>
              <a:buFont typeface="Arial" charset="0"/>
              <a:buNone/>
            </a:pPr>
            <a:endParaRPr lang="en-US" altLang="zh-CN" sz="32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2088" y="365125"/>
            <a:ext cx="7886700" cy="454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、现行的国际经济体系难以推动一带一路国家的发展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3492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475" y="995363"/>
            <a:ext cx="5426075" cy="5072062"/>
          </a:xfrm>
        </p:spPr>
      </p:pic>
      <p:sp>
        <p:nvSpPr>
          <p:cNvPr id="63493" name="文本框 4"/>
          <p:cNvSpPr txBox="1">
            <a:spLocks noChangeArrowheads="1"/>
          </p:cNvSpPr>
          <p:nvPr/>
        </p:nvSpPr>
        <p:spPr bwMode="auto">
          <a:xfrm>
            <a:off x="5797550" y="1555750"/>
            <a:ext cx="305911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当前最重要的三大国际机构对一带一路上国家的影响不大</a:t>
            </a:r>
            <a:endParaRPr lang="en-US" altLang="zh-CN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WB</a:t>
            </a:r>
            <a:r>
              <a:rPr lang="zh-CN" altLang="en-US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IMF</a:t>
            </a:r>
            <a:r>
              <a:rPr lang="zh-CN" altLang="en-US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WTO</a:t>
            </a:r>
            <a:r>
              <a:rPr lang="zh-CN" altLang="en-US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三足鼎立，一带一路国家缺乏经济话语权和融资自主权，使得高铁、高速公路、通信设备等基础设施的建设缓慢。</a:t>
            </a:r>
            <a:endParaRPr lang="en-US" altLang="zh-CN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037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4788" y="323850"/>
            <a:ext cx="8312150" cy="788988"/>
          </a:xfrm>
        </p:spPr>
        <p:txBody>
          <a:bodyPr rtlCol="0">
            <a:normAutofit fontScale="90000"/>
          </a:bodyPr>
          <a:lstStyle/>
          <a:p>
            <a:pPr algn="ctr">
              <a:defRPr sz="16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3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2013</a:t>
            </a:r>
            <a:r>
              <a:rPr lang="zh-CN" altLang="en-US" sz="3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各国从世界银行获取贷款情况（美元</a:t>
            </a:r>
            <a:r>
              <a:rPr lang="zh-CN" altLang="en-US" sz="4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）</a:t>
            </a:r>
            <a:endParaRPr lang="zh-CN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18364" y="1214930"/>
          <a:ext cx="8720920" cy="5527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28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941388"/>
          </a:xfrm>
        </p:spPr>
        <p:txBody>
          <a:bodyPr/>
          <a:lstStyle/>
          <a:p>
            <a:pPr eaLnBrk="1" hangingPunct="1"/>
            <a:r>
              <a:rPr lang="zh-CN" altLang="en-US" sz="2800" b="1" smtClean="0">
                <a:latin typeface="微软雅黑" pitchFamily="34" charset="-122"/>
                <a:ea typeface="微软雅黑" pitchFamily="34" charset="-122"/>
              </a:rPr>
              <a:t>全球化的程度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0" y="941697"/>
          <a:ext cx="9034818" cy="5773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927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标题 1"/>
          <p:cNvSpPr>
            <a:spLocks noGrp="1"/>
          </p:cNvSpPr>
          <p:nvPr>
            <p:ph type="title"/>
          </p:nvPr>
        </p:nvSpPr>
        <p:spPr>
          <a:xfrm>
            <a:off x="0" y="-139700"/>
            <a:ext cx="7886700" cy="931863"/>
          </a:xfrm>
        </p:spPr>
        <p:txBody>
          <a:bodyPr/>
          <a:lstStyle/>
          <a:p>
            <a:pPr eaLnBrk="1" hangingPunct="1"/>
            <a:r>
              <a:rPr lang="en-US" altLang="zh-CN" sz="2800" b="1" smtClean="0">
                <a:latin typeface="微软雅黑" pitchFamily="34" charset="-122"/>
                <a:ea typeface="微软雅黑" pitchFamily="34" charset="-122"/>
              </a:rPr>
              <a:t>FDI </a:t>
            </a:r>
            <a:r>
              <a:rPr lang="zh-CN" altLang="en-US" sz="2800" b="1" smtClean="0">
                <a:latin typeface="微软雅黑" pitchFamily="34" charset="-122"/>
                <a:ea typeface="微软雅黑" pitchFamily="34" charset="-122"/>
              </a:rPr>
              <a:t>的重要性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32865" y="791570"/>
          <a:ext cx="8515350" cy="6066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矩形 1"/>
          <p:cNvSpPr/>
          <p:nvPr/>
        </p:nvSpPr>
        <p:spPr>
          <a:xfrm>
            <a:off x="4274482" y="3259723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阿曼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499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标题 1"/>
          <p:cNvSpPr>
            <a:spLocks noGrp="1"/>
          </p:cNvSpPr>
          <p:nvPr>
            <p:ph type="title"/>
          </p:nvPr>
        </p:nvSpPr>
        <p:spPr>
          <a:xfrm>
            <a:off x="477838" y="133350"/>
            <a:ext cx="7886700" cy="630238"/>
          </a:xfrm>
        </p:spPr>
        <p:txBody>
          <a:bodyPr/>
          <a:lstStyle/>
          <a:p>
            <a:pPr eaLnBrk="1" hangingPunct="1"/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加入</a:t>
            </a: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WTO</a:t>
            </a:r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情况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0350" y="1074738"/>
            <a:ext cx="8542456" cy="43513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一带一路国家（除西欧、北非）加入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WTO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的国家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地区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34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中国香港特别行政区、中国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澳门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特别行政区、蒙古、中国台湾、吉尔吉斯斯坦、塔吉克斯坦、格鲁吉亚、以色列、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约旦、土耳其、巴林、科威特、阿曼、卡塔尔、沙特阿拉伯、阿拉伯联合酋长国、也门共和国、缅甸、文莱达鲁萨兰国、柬埔寨、老挝、印度尼西亚、马来西亚、菲律宾、新加坡、泰国、越南、印度、马尔代夫、尼泊尔、巴基斯坦、斯里兰卡、阿曼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未加入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WTO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的国家和地区有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个：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中亚：哈萨克斯坦、土库曼斯坦、乌兹别克斯坦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西亚：阿富汗、阿塞拜疆、黎巴嫩、阿拉伯叙利亚共和国、伊朗、伊拉克、巴勒斯坦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东南亚：东帝汶、不丹</a:t>
            </a:r>
            <a:b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  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CN" sz="16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530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1"/>
          <p:cNvSpPr>
            <a:spLocks noGrp="1"/>
          </p:cNvSpPr>
          <p:nvPr>
            <p:ph type="title"/>
          </p:nvPr>
        </p:nvSpPr>
        <p:spPr>
          <a:xfrm>
            <a:off x="1143000" y="-153988"/>
            <a:ext cx="6858000" cy="1325563"/>
          </a:xfrm>
        </p:spPr>
        <p:txBody>
          <a:bodyPr/>
          <a:lstStyle/>
          <a:p>
            <a:pPr eaLnBrk="1" hangingPunct="1"/>
            <a:r>
              <a:rPr lang="zh-CN" altLang="en-US" sz="2800" b="1" smtClean="0">
                <a:latin typeface="微软雅黑" pitchFamily="34" charset="-122"/>
                <a:ea typeface="微软雅黑" pitchFamily="34" charset="-122"/>
              </a:rPr>
              <a:t>投资保护协定</a:t>
            </a:r>
            <a:r>
              <a:rPr lang="en-US" altLang="zh-CN" sz="2800" b="1" smtClean="0">
                <a:latin typeface="微软雅黑" pitchFamily="34" charset="-122"/>
                <a:ea typeface="微软雅黑" pitchFamily="34" charset="-122"/>
              </a:rPr>
              <a:t>:</a:t>
            </a:r>
            <a:br>
              <a:rPr lang="en-US" altLang="zh-CN" sz="2800" b="1" smtClean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800" b="1" smtClean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sz="2000" b="1" smtClean="0">
                <a:latin typeface="微软雅黑" pitchFamily="34" charset="-122"/>
                <a:ea typeface="微软雅黑" pitchFamily="34" charset="-122"/>
              </a:rPr>
              <a:t>中国</a:t>
            </a:r>
            <a:r>
              <a:rPr lang="en-US" altLang="zh-CN" sz="2000" b="1" smtClean="0">
                <a:latin typeface="微软雅黑" pitchFamily="34" charset="-122"/>
                <a:ea typeface="微软雅黑" pitchFamily="34" charset="-122"/>
              </a:rPr>
              <a:t>&gt;</a:t>
            </a:r>
            <a:r>
              <a:rPr lang="zh-CN" altLang="en-US" sz="2000" b="1" smtClean="0">
                <a:latin typeface="微软雅黑" pitchFamily="34" charset="-122"/>
                <a:ea typeface="微软雅黑" pitchFamily="34" charset="-122"/>
              </a:rPr>
              <a:t>印度</a:t>
            </a:r>
            <a:r>
              <a:rPr lang="en-US" altLang="zh-CN" sz="2000" b="1" smtClean="0">
                <a:latin typeface="微软雅黑" pitchFamily="34" charset="-122"/>
                <a:ea typeface="微软雅黑" pitchFamily="34" charset="-122"/>
              </a:rPr>
              <a:t>&gt;------&gt;</a:t>
            </a:r>
            <a:r>
              <a:rPr lang="zh-CN" altLang="en-US" sz="2000" b="1" smtClean="0">
                <a:latin typeface="微软雅黑" pitchFamily="34" charset="-122"/>
                <a:ea typeface="微软雅黑" pitchFamily="34" charset="-122"/>
              </a:rPr>
              <a:t>伊拉克</a:t>
            </a:r>
            <a:r>
              <a:rPr lang="en-US" altLang="zh-CN" sz="2000" b="1" smtClean="0">
                <a:latin typeface="微软雅黑" pitchFamily="34" charset="-122"/>
                <a:ea typeface="微软雅黑" pitchFamily="34" charset="-122"/>
              </a:rPr>
              <a:t>&gt;</a:t>
            </a:r>
            <a:r>
              <a:rPr lang="zh-CN" altLang="en-US" sz="2000" b="1" smtClean="0">
                <a:latin typeface="微软雅黑" pitchFamily="34" charset="-122"/>
                <a:ea typeface="微软雅黑" pitchFamily="34" charset="-122"/>
              </a:rPr>
              <a:t>尼泊尔</a:t>
            </a:r>
            <a:r>
              <a:rPr lang="en-US" altLang="zh-CN" sz="2000" b="1" smtClean="0">
                <a:latin typeface="微软雅黑" pitchFamily="34" charset="-122"/>
                <a:ea typeface="微软雅黑" pitchFamily="34" charset="-122"/>
              </a:rPr>
              <a:t>&gt;</a:t>
            </a:r>
            <a:r>
              <a:rPr lang="zh-CN" altLang="en-US" sz="2000" b="1" smtClean="0">
                <a:latin typeface="微软雅黑" pitchFamily="34" charset="-122"/>
                <a:ea typeface="微软雅黑" pitchFamily="34" charset="-122"/>
              </a:rPr>
              <a:t>阿富汗</a:t>
            </a:r>
            <a:r>
              <a:rPr lang="en-US" altLang="zh-CN" sz="2000" b="1" smtClean="0">
                <a:latin typeface="微软雅黑" pitchFamily="34" charset="-122"/>
                <a:ea typeface="微软雅黑" pitchFamily="34" charset="-122"/>
              </a:rPr>
              <a:t>&gt;</a:t>
            </a:r>
            <a:r>
              <a:rPr lang="zh-CN" altLang="en-US" sz="2000" b="1" smtClean="0">
                <a:latin typeface="微软雅黑" pitchFamily="34" charset="-122"/>
                <a:ea typeface="微软雅黑" pitchFamily="34" charset="-122"/>
              </a:rPr>
              <a:t>东帝汶</a:t>
            </a:r>
          </a:p>
        </p:txBody>
      </p:sp>
      <p:sp>
        <p:nvSpPr>
          <p:cNvPr id="10244" name="内容占位符 2"/>
          <p:cNvSpPr>
            <a:spLocks noGrp="1"/>
          </p:cNvSpPr>
          <p:nvPr>
            <p:ph idx="1"/>
          </p:nvPr>
        </p:nvSpPr>
        <p:spPr>
          <a:xfrm>
            <a:off x="1287463" y="5770563"/>
            <a:ext cx="6570662" cy="1189037"/>
          </a:xfrm>
        </p:spPr>
        <p:txBody>
          <a:bodyPr/>
          <a:lstStyle/>
          <a:p>
            <a:pPr eaLnBrk="1" hangingPunct="1"/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注：即资本输出国通过与资本输入国所签订的投资保护协定。目的是补充国内投资保险制度的效力和保护私人海外投资；因此，一国与其他国家签订的投资保护协定数量越多，其投资保护意识就越强，投资保险制度效力越大；</a:t>
            </a:r>
            <a:endParaRPr lang="en-US" altLang="zh-CN" sz="180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zh-CN" altLang="en-US" sz="1800" smtClean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0242" name="图表 4"/>
          <p:cNvGraphicFramePr>
            <a:graphicFrameLocks/>
          </p:cNvGraphicFramePr>
          <p:nvPr/>
        </p:nvGraphicFramePr>
        <p:xfrm>
          <a:off x="1255713" y="955675"/>
          <a:ext cx="6581775" cy="446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r:id="rId3" imgW="6584251" imgH="4462659" progId="Excel.Chart.8">
                  <p:embed/>
                </p:oleObj>
              </mc:Choice>
              <mc:Fallback>
                <p:oleObj r:id="rId3" imgW="6584251" imgH="446265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955675"/>
                        <a:ext cx="6581775" cy="4462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542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标题 1"/>
          <p:cNvSpPr>
            <a:spLocks noGrp="1"/>
          </p:cNvSpPr>
          <p:nvPr>
            <p:ph type="title"/>
          </p:nvPr>
        </p:nvSpPr>
        <p:spPr>
          <a:xfrm>
            <a:off x="192088" y="-330200"/>
            <a:ext cx="7886700" cy="1325563"/>
          </a:xfrm>
        </p:spPr>
        <p:txBody>
          <a:bodyPr/>
          <a:lstStyle/>
          <a:p>
            <a:pPr eaLnBrk="1" hangingPunct="1"/>
            <a:r>
              <a:rPr lang="zh-CN" altLang="en-US" sz="2800" b="1" smtClean="0">
                <a:latin typeface="微软雅黑" pitchFamily="34" charset="-122"/>
                <a:ea typeface="微软雅黑" pitchFamily="34" charset="-122"/>
              </a:rPr>
              <a:t>投资保护协定</a:t>
            </a:r>
          </a:p>
        </p:txBody>
      </p:sp>
      <p:sp>
        <p:nvSpPr>
          <p:cNvPr id="68611" name="内容占位符 2"/>
          <p:cNvSpPr>
            <a:spLocks noGrp="1"/>
          </p:cNvSpPr>
          <p:nvPr>
            <p:ph idx="1"/>
          </p:nvPr>
        </p:nvSpPr>
        <p:spPr>
          <a:xfrm>
            <a:off x="192088" y="501650"/>
            <a:ext cx="7886700" cy="4351338"/>
          </a:xfrm>
        </p:spPr>
        <p:txBody>
          <a:bodyPr/>
          <a:lstStyle/>
          <a:p>
            <a:pPr eaLnBrk="1" hangingPunct="1"/>
            <a:r>
              <a:rPr lang="zh-CN" altLang="en-US" smtClean="0"/>
              <a:t>我国与一带一路国家（除西欧、北非）签订投资保护协定情况：</a:t>
            </a:r>
            <a:endParaRPr lang="en-US" altLang="zh-CN" smtClean="0"/>
          </a:p>
          <a:p>
            <a:pPr eaLnBrk="1" hangingPunct="1"/>
            <a:endParaRPr lang="zh-CN" altLang="en-US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92088" y="1319213"/>
          <a:ext cx="8542338" cy="53832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7446"/>
                <a:gridCol w="2847446"/>
                <a:gridCol w="2847446"/>
              </a:tblGrid>
              <a:tr h="430123">
                <a:tc rowSpan="2">
                  <a:txBody>
                    <a:bodyPr/>
                    <a:lstStyle/>
                    <a:p>
                      <a:pPr algn="ctr" rtl="0" fontAlgn="ctr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国家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是否签订投资保护协定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  <a:tr h="372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中国香港特别行政区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  <a:tr h="660297">
                <a:tc row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东亚</a:t>
                      </a:r>
                      <a:endParaRPr lang="zh-CN" alt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974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中国澳门特别行政区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  <a:tr h="2557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蒙古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  <a:tr h="2557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台湾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  <a:tr h="255749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中亚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哈萨克斯坦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  <a:tr h="2557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吉尔吉斯斯坦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  <a:tr h="2557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塔吉克斯坦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  <a:tr h="2557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土库曼斯坦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  <a:tr h="2557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4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乌兹别克斯坦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  <a:tr h="255749">
                <a:tc rowSpan="6">
                  <a:txBody>
                    <a:bodyPr/>
                    <a:lstStyle/>
                    <a:p>
                      <a:pPr algn="ctr" rtl="0" fontAlgn="ctr"/>
                      <a:endParaRPr lang="en-US" altLang="zh-CN" sz="1400" u="none" strike="noStrike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/>
                      <a:endParaRPr lang="en-US" altLang="zh-CN" sz="1400" u="none" strike="noStrike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/>
                      <a:r>
                        <a:rPr lang="zh-CN" altLang="en-US" sz="18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西亚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4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阿富汗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  <a:tr h="255749">
                <a:tc vMerge="1">
                  <a:txBody>
                    <a:bodyPr/>
                    <a:lstStyle/>
                    <a:p>
                      <a:pPr algn="l" rtl="0" fontAlgn="ctr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4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阿塞拜疆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  <a:tr h="255749">
                <a:tc vMerge="1">
                  <a:txBody>
                    <a:bodyPr/>
                    <a:lstStyle/>
                    <a:p>
                      <a:pPr algn="l" rtl="0" fontAlgn="ctr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4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格鲁吉亚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  <a:tr h="255749">
                <a:tc vMerge="1">
                  <a:txBody>
                    <a:bodyPr/>
                    <a:lstStyle/>
                    <a:p>
                      <a:pPr algn="l" rtl="0" fontAlgn="ctr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4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以色列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  <a:tr h="255749">
                <a:tc vMerge="1">
                  <a:txBody>
                    <a:bodyPr/>
                    <a:lstStyle/>
                    <a:p>
                      <a:pPr algn="l" rtl="0" fontAlgn="ctr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4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约旦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  <a:tr h="489102">
                <a:tc vMerge="1">
                  <a:txBody>
                    <a:bodyPr/>
                    <a:lstStyle/>
                    <a:p>
                      <a:pPr algn="l" rtl="0" fontAlgn="ctr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4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黎巴嫩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0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95250" y="422275"/>
          <a:ext cx="8775699" cy="6280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5233"/>
                <a:gridCol w="2925233"/>
                <a:gridCol w="2925233"/>
              </a:tblGrid>
              <a:tr h="295890">
                <a:tc>
                  <a:txBody>
                    <a:bodyPr/>
                    <a:lstStyle/>
                    <a:p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国家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是否签订投资保护协定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  <a:tr h="213837">
                <a:tc rowSpan="12">
                  <a:txBody>
                    <a:bodyPr/>
                    <a:lstStyle/>
                    <a:p>
                      <a:pPr algn="ctr" rtl="0" fontAlgn="ctr"/>
                      <a:endParaRPr lang="en-US" altLang="zh-CN" sz="1200" u="none" strike="noStrike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/>
                      <a:endParaRPr lang="en-US" altLang="zh-CN" sz="1200" u="none" strike="noStrike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/>
                      <a:endParaRPr lang="en-US" altLang="zh-CN" sz="1600" u="none" strike="noStrike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/>
                      <a:r>
                        <a:rPr lang="zh-CN" altLang="en-US" sz="18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西亚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阿拉伯叙利亚共和国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</a:tr>
              <a:tr h="197260">
                <a:tc vMerge="1">
                  <a:txBody>
                    <a:bodyPr/>
                    <a:lstStyle/>
                    <a:p>
                      <a:pPr algn="l" rtl="0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土耳其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  <a:tr h="263730">
                <a:tc vMerge="1">
                  <a:txBody>
                    <a:bodyPr/>
                    <a:lstStyle/>
                    <a:p>
                      <a:pPr algn="l" rtl="0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伊朗伊斯兰共和国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  <a:tr h="197260">
                <a:tc vMerge="1">
                  <a:txBody>
                    <a:bodyPr/>
                    <a:lstStyle/>
                    <a:p>
                      <a:pPr algn="l" rtl="0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伊拉克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  <a:tr h="197260">
                <a:tc vMerge="1">
                  <a:txBody>
                    <a:bodyPr/>
                    <a:lstStyle/>
                    <a:p>
                      <a:pPr algn="l" rtl="0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巴林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  <a:tr h="197260">
                <a:tc vMerge="1">
                  <a:txBody>
                    <a:bodyPr/>
                    <a:lstStyle/>
                    <a:p>
                      <a:pPr algn="l" rtl="0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科威特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  <a:tr h="197260">
                <a:tc vMerge="1">
                  <a:txBody>
                    <a:bodyPr/>
                    <a:lstStyle/>
                    <a:p>
                      <a:pPr algn="l" rtl="0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阿曼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  <a:tr h="197260">
                <a:tc vMerge="1">
                  <a:txBody>
                    <a:bodyPr/>
                    <a:lstStyle/>
                    <a:p>
                      <a:pPr algn="l" rtl="0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卡塔尔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  <a:tr h="197260">
                <a:tc vMerge="1">
                  <a:txBody>
                    <a:bodyPr/>
                    <a:lstStyle/>
                    <a:p>
                      <a:pPr algn="l" rtl="0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沙特阿拉伯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  <a:tr h="263730">
                <a:tc vMerge="1">
                  <a:txBody>
                    <a:bodyPr/>
                    <a:lstStyle/>
                    <a:p>
                      <a:pPr algn="l" rtl="0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阿拉伯联合酋长国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  <a:tr h="197260">
                <a:tc vMerge="1">
                  <a:txBody>
                    <a:bodyPr/>
                    <a:lstStyle/>
                    <a:p>
                      <a:pPr algn="l" rtl="0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也门共和国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  <a:tr h="245002">
                <a:tc vMerge="1">
                  <a:txBody>
                    <a:bodyPr/>
                    <a:lstStyle/>
                    <a:p>
                      <a:pPr algn="l" rtl="0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巴勒斯坦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  <a:tr h="197260">
                <a:tc rowSpan="1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东南亚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缅甸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  <a:tr h="26373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文莱达鲁萨兰国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  <a:tr h="1972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柬埔寨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  <a:tr h="1972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老挝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  <a:tr h="1972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印度尼西亚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  <a:tr h="1972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马来西亚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  <a:tr h="1972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菲律宾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  <a:tr h="1972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新加坡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  <a:tr h="1972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泰国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  <a:tr h="1972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东帝汶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  <a:tr h="1972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越南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  <a:tr h="197260">
                <a:tc rowSpan="6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南亚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马尔代夫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  <a:tr h="1972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尼泊尔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  <a:tr h="1972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印度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  <a:tr h="1972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孟加拉国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  <a:tr h="1972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巴基斯坦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  <a:tr h="1972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斯里兰卡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38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28"/>
          <p:cNvSpPr>
            <a:spLocks noChangeArrowheads="1"/>
          </p:cNvSpPr>
          <p:nvPr/>
        </p:nvSpPr>
        <p:spPr bwMode="auto">
          <a:xfrm>
            <a:off x="0" y="582613"/>
            <a:ext cx="9144000" cy="88900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20000"/>
              </a:lnSpc>
              <a:buFont typeface="Arial" charset="0"/>
              <a:buNone/>
            </a:pPr>
            <a:endParaRPr lang="en-US" altLang="zh-CN" sz="32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301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solidFill>
                  <a:schemeClr val="bg1"/>
                </a:solidFill>
                <a:latin typeface="微软雅黑" pitchFamily="34" charset="-122"/>
              </a:rPr>
              <a:t>提纲</a:t>
            </a:r>
          </a:p>
        </p:txBody>
      </p:sp>
      <p:sp>
        <p:nvSpPr>
          <p:cNvPr id="43012" name="内容占位符 4"/>
          <p:cNvSpPr>
            <a:spLocks noGrp="1"/>
          </p:cNvSpPr>
          <p:nvPr>
            <p:ph idx="1"/>
          </p:nvPr>
        </p:nvSpPr>
        <p:spPr>
          <a:xfrm>
            <a:off x="136525" y="1825625"/>
            <a:ext cx="8639485" cy="4351338"/>
          </a:xfrm>
        </p:spPr>
        <p:txBody>
          <a:bodyPr>
            <a:normAutofit fontScale="92500"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zh-CN" altLang="en-US" sz="3200" dirty="0" smtClean="0"/>
              <a:t>发展是“一带一路”经济体需要解决的首要问题</a:t>
            </a:r>
            <a:endParaRPr lang="en-US" altLang="zh-CN" sz="3200" dirty="0">
              <a:latin typeface="微软雅黑" pitchFamily="34" charset="-122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zh-CN" altLang="en-US" sz="3200" dirty="0" smtClean="0">
                <a:latin typeface="微软雅黑" pitchFamily="34" charset="-122"/>
              </a:rPr>
              <a:t>现行国际经济体系难以推动一带一路经济发展</a:t>
            </a:r>
            <a:endParaRPr lang="en-US" altLang="zh-CN" sz="3200" dirty="0">
              <a:latin typeface="微软雅黑" pitchFamily="34" charset="-122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zh-CN" altLang="en-US" sz="3200" dirty="0" smtClean="0">
                <a:latin typeface="微软雅黑" pitchFamily="34" charset="-122"/>
              </a:rPr>
              <a:t>影响一带一路发展的因素分析</a:t>
            </a:r>
            <a:endParaRPr lang="en-US" altLang="zh-CN" sz="3200" dirty="0">
              <a:latin typeface="微软雅黑" pitchFamily="34" charset="-122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zh-CN" altLang="en-US" sz="3200" dirty="0" smtClean="0">
                <a:latin typeface="微软雅黑" pitchFamily="34" charset="-122"/>
              </a:rPr>
              <a:t>中国与一带一路经济体的发展</a:t>
            </a:r>
            <a:endParaRPr lang="en-US" altLang="zh-CN" sz="3200" dirty="0">
              <a:latin typeface="微软雅黑" pitchFamily="34" charset="-122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zh-CN" altLang="en-US" sz="3200" dirty="0" smtClean="0">
                <a:latin typeface="微软雅黑" pitchFamily="34" charset="-122"/>
              </a:rPr>
              <a:t>中国一带一路战略：</a:t>
            </a:r>
            <a:endParaRPr lang="en-US" altLang="zh-CN" sz="3200" dirty="0" smtClean="0">
              <a:latin typeface="微软雅黑" pitchFamily="34" charset="-122"/>
            </a:endParaRPr>
          </a:p>
          <a:p>
            <a:pPr marL="0" indent="0" eaLnBrk="1" hangingPunct="1">
              <a:buNone/>
            </a:pPr>
            <a:r>
              <a:rPr lang="zh-CN" altLang="en-US" sz="3200" dirty="0" smtClean="0">
                <a:latin typeface="微软雅黑" pitchFamily="34" charset="-122"/>
              </a:rPr>
              <a:t>“</a:t>
            </a:r>
            <a:r>
              <a:rPr lang="zh-CN" altLang="en-US" sz="3200" b="1" dirty="0" smtClean="0">
                <a:latin typeface="微软雅黑" pitchFamily="34" charset="-122"/>
              </a:rPr>
              <a:t>亚投行”、“</a:t>
            </a:r>
            <a:r>
              <a:rPr lang="zh-CN" altLang="en-US" b="1" dirty="0" smtClean="0">
                <a:latin typeface="微软雅黑" pitchFamily="34" charset="-122"/>
              </a:rPr>
              <a:t>亚洲贸易组织”和“亚洲经济稳定基金”</a:t>
            </a:r>
            <a:endParaRPr lang="zh-CN" altLang="en-US" sz="3200" b="1" dirty="0" smtClean="0">
              <a:latin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824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50913"/>
          </a:xfrm>
        </p:spPr>
        <p:txBody>
          <a:bodyPr/>
          <a:lstStyle/>
          <a:p>
            <a:r>
              <a:rPr lang="zh-CN" altLang="en-US" smtClean="0"/>
              <a:t>总结：现行国际经济贸易体系</a:t>
            </a:r>
          </a:p>
        </p:txBody>
      </p:sp>
      <p:sp>
        <p:nvSpPr>
          <p:cNvPr id="7065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总体而言：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现行国际贸易经济体系对一带一路国家的影响有限，且潜力不大。</a:t>
            </a:r>
          </a:p>
        </p:txBody>
      </p:sp>
    </p:spTree>
    <p:extLst>
      <p:ext uri="{BB962C8B-B14F-4D97-AF65-F5344CB8AC3E}">
        <p14:creationId xmlns:p14="http://schemas.microsoft.com/office/powerpoint/2010/main" val="104943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44575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三、影响一代一路国家发展的要素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8925" y="1268413"/>
            <a:ext cx="8677275" cy="490855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、资本不足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劳动力、自然资源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，技术水平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，经济发展的外部环境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）经济环境：经济自由指数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）政治环境：腐败指数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）法律环境：知识产权保护、投资保护协定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1270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矩形 28"/>
          <p:cNvSpPr>
            <a:spLocks noChangeArrowheads="1"/>
          </p:cNvSpPr>
          <p:nvPr/>
        </p:nvSpPr>
        <p:spPr bwMode="auto">
          <a:xfrm>
            <a:off x="0" y="0"/>
            <a:ext cx="9144000" cy="55880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20000"/>
              </a:lnSpc>
              <a:buFont typeface="Arial" charset="0"/>
              <a:buNone/>
            </a:pPr>
            <a:endParaRPr lang="en-US" altLang="zh-CN" sz="32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9155" name="标题 1"/>
          <p:cNvSpPr>
            <a:spLocks noGrp="1"/>
          </p:cNvSpPr>
          <p:nvPr>
            <p:ph type="title"/>
          </p:nvPr>
        </p:nvSpPr>
        <p:spPr>
          <a:xfrm>
            <a:off x="198438" y="-198438"/>
            <a:ext cx="8747125" cy="955676"/>
          </a:xfrm>
        </p:spPr>
        <p:txBody>
          <a:bodyPr/>
          <a:lstStyle/>
          <a:p>
            <a:pPr eaLnBrk="1" hangingPunct="1"/>
            <a:r>
              <a:rPr lang="zh-CN" altLang="en-US" sz="2800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资本不足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703263"/>
            <a:ext cx="9375775" cy="7302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占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GDP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比重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除黎巴嫩、中国香港，本国货币资本占比均低于中国（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年）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CN" altLang="en-US" dirty="0"/>
          </a:p>
        </p:txBody>
      </p:sp>
      <p:pic>
        <p:nvPicPr>
          <p:cNvPr id="49157" name="内容占位符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060450"/>
            <a:ext cx="8918575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76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标题 1"/>
          <p:cNvSpPr>
            <a:spLocks noGrp="1"/>
          </p:cNvSpPr>
          <p:nvPr>
            <p:ph type="title"/>
          </p:nvPr>
        </p:nvSpPr>
        <p:spPr>
          <a:xfrm>
            <a:off x="0" y="160338"/>
            <a:ext cx="9280525" cy="700087"/>
          </a:xfrm>
        </p:spPr>
        <p:txBody>
          <a:bodyPr/>
          <a:lstStyle/>
          <a:p>
            <a:pPr eaLnBrk="1" hangingPunct="1"/>
            <a:r>
              <a:rPr lang="zh-CN" altLang="en-US" sz="2700" b="1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700" b="1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700" b="1" smtClean="0">
                <a:latin typeface="微软雅黑" pitchFamily="34" charset="-122"/>
                <a:ea typeface="微软雅黑" pitchFamily="34" charset="-122"/>
              </a:rPr>
              <a:t>）国际储备占</a:t>
            </a:r>
            <a:r>
              <a:rPr lang="en-US" altLang="zh-CN" sz="2700" b="1" smtClean="0">
                <a:latin typeface="微软雅黑" pitchFamily="34" charset="-122"/>
                <a:ea typeface="微软雅黑" pitchFamily="34" charset="-122"/>
              </a:rPr>
              <a:t>GDP</a:t>
            </a:r>
            <a:r>
              <a:rPr lang="zh-CN" altLang="en-US" sz="2700" b="1" smtClean="0">
                <a:latin typeface="微软雅黑" pitchFamily="34" charset="-122"/>
                <a:ea typeface="微软雅黑" pitchFamily="34" charset="-122"/>
              </a:rPr>
              <a:t>比重</a:t>
            </a:r>
            <a:endParaRPr lang="zh-CN" altLang="en-US" b="1" smtClean="0"/>
          </a:p>
        </p:txBody>
      </p:sp>
      <p:pic>
        <p:nvPicPr>
          <p:cNvPr id="50179" name="内容占位符 3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0450"/>
            <a:ext cx="9051925" cy="5797550"/>
          </a:xfrm>
        </p:spPr>
      </p:pic>
    </p:spTree>
    <p:extLst>
      <p:ext uri="{BB962C8B-B14F-4D97-AF65-F5344CB8AC3E}">
        <p14:creationId xmlns:p14="http://schemas.microsoft.com/office/powerpoint/2010/main" val="246686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标题 1"/>
          <p:cNvSpPr>
            <a:spLocks noGrp="1"/>
          </p:cNvSpPr>
          <p:nvPr>
            <p:ph type="title"/>
          </p:nvPr>
        </p:nvSpPr>
        <p:spPr>
          <a:xfrm>
            <a:off x="123825" y="119063"/>
            <a:ext cx="8637588" cy="700087"/>
          </a:xfrm>
        </p:spPr>
        <p:txBody>
          <a:bodyPr/>
          <a:lstStyle/>
          <a:p>
            <a:pPr eaLnBrk="1" hangingPunct="1"/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b="1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）外债占</a:t>
            </a:r>
            <a:r>
              <a:rPr lang="en-US" altLang="zh-CN" sz="2400" b="1" smtClean="0">
                <a:latin typeface="微软雅黑" pitchFamily="34" charset="-122"/>
                <a:ea typeface="微软雅黑" pitchFamily="34" charset="-122"/>
              </a:rPr>
              <a:t>GDP</a:t>
            </a:r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比重</a:t>
            </a:r>
            <a:r>
              <a:rPr lang="en-US" altLang="zh-CN" sz="2400" b="1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债务负担重（</a:t>
            </a:r>
            <a:r>
              <a:rPr lang="en-US" altLang="zh-CN" sz="2400" b="1" smtClean="0">
                <a:latin typeface="微软雅黑" pitchFamily="34" charset="-122"/>
                <a:ea typeface="微软雅黑" pitchFamily="34" charset="-122"/>
              </a:rPr>
              <a:t>2012</a:t>
            </a:r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年）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23681" y="818866"/>
          <a:ext cx="9048466" cy="5882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87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矩形 28"/>
          <p:cNvSpPr>
            <a:spLocks noChangeArrowheads="1"/>
          </p:cNvSpPr>
          <p:nvPr/>
        </p:nvSpPr>
        <p:spPr bwMode="auto">
          <a:xfrm>
            <a:off x="0" y="582613"/>
            <a:ext cx="9144000" cy="88900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20000"/>
              </a:lnSpc>
              <a:buFont typeface="Arial" charset="0"/>
              <a:buNone/>
            </a:pPr>
            <a:endParaRPr lang="en-US" altLang="zh-CN" sz="32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222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2800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与中国经济的关系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 smtClean="0"/>
              <a:t>大部分不仅缺乏充足的资本，而且外债负担严重；</a:t>
            </a:r>
            <a:endParaRPr lang="en-US" altLang="zh-CN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中国资本相对充足，牵头促进一带一路</a:t>
            </a:r>
            <a:r>
              <a:rPr lang="zh-CN" altLang="en-US" dirty="0" smtClean="0"/>
              <a:t>建设工作</a:t>
            </a:r>
            <a:r>
              <a:rPr lang="en-US" altLang="zh-CN" dirty="0" smtClean="0"/>
              <a:t>——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dirty="0"/>
              <a:t> </a:t>
            </a:r>
            <a:r>
              <a:rPr lang="en-US" altLang="zh-CN" dirty="0" smtClean="0"/>
              <a:t> ①</a:t>
            </a:r>
            <a:r>
              <a:rPr lang="zh-CN" altLang="en-US" dirty="0" smtClean="0"/>
              <a:t>一方面，为</a:t>
            </a:r>
            <a:r>
              <a:rPr lang="zh-CN" altLang="en-US" dirty="0"/>
              <a:t>这些国家注入</a:t>
            </a:r>
            <a:r>
              <a:rPr lang="zh-CN" altLang="en-US" dirty="0" smtClean="0"/>
              <a:t>资本，促进经济增长；</a:t>
            </a:r>
            <a:endParaRPr lang="en-US" altLang="zh-CN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 smtClean="0"/>
              <a:t>  ②另一方面，输出国内过剩资本，提高资本的利用率和    收益率；</a:t>
            </a:r>
            <a:endParaRPr lang="en-US" altLang="zh-CN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CN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CN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CN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647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矩形 28"/>
          <p:cNvSpPr>
            <a:spLocks noChangeArrowheads="1"/>
          </p:cNvSpPr>
          <p:nvPr/>
        </p:nvSpPr>
        <p:spPr bwMode="auto">
          <a:xfrm>
            <a:off x="0" y="0"/>
            <a:ext cx="9144000" cy="496888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20000"/>
              </a:lnSpc>
              <a:buFont typeface="Arial" charset="0"/>
              <a:buNone/>
            </a:pPr>
            <a:endParaRPr lang="en-US" altLang="zh-CN" sz="32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7338" y="163513"/>
            <a:ext cx="7886700" cy="427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劳动力、公共资源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未能互补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800" b="1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0" y="496888"/>
            <a:ext cx="9144000" cy="50482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）劳动人口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中国、南亚劳动力人口充足，而中西亚地区劳动力人口相对匮乏</a:t>
            </a:r>
            <a:endParaRPr lang="zh-CN" altLang="en-US" dirty="0"/>
          </a:p>
        </p:txBody>
      </p:sp>
      <p:graphicFrame>
        <p:nvGraphicFramePr>
          <p:cNvPr id="6146" name="内容占位符 4"/>
          <p:cNvGraphicFramePr>
            <a:graphicFrameLocks noGrp="1"/>
          </p:cNvGraphicFramePr>
          <p:nvPr>
            <p:ph idx="1"/>
          </p:nvPr>
        </p:nvGraphicFramePr>
        <p:xfrm>
          <a:off x="-50800" y="871538"/>
          <a:ext cx="9245600" cy="603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图表" r:id="rId4" imgW="9254530" imgH="6041660" progId="Excel.Chart.8">
                  <p:embed/>
                </p:oleObj>
              </mc:Choice>
              <mc:Fallback>
                <p:oleObj name="图表" r:id="rId4" imgW="9254530" imgH="604166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871538"/>
                        <a:ext cx="9245600" cy="6037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830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内容占位符 2"/>
          <p:cNvSpPr txBox="1">
            <a:spLocks/>
          </p:cNvSpPr>
          <p:nvPr/>
        </p:nvSpPr>
        <p:spPr bwMode="auto">
          <a:xfrm>
            <a:off x="-122238" y="319088"/>
            <a:ext cx="914400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）水资源：中、西亚（包括中国）水资源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&lt;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南亚（一带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&lt;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一路）</a:t>
            </a:r>
            <a:endParaRPr lang="zh-CN" altLang="en-US" sz="2800"/>
          </a:p>
        </p:txBody>
      </p:sp>
      <p:graphicFrame>
        <p:nvGraphicFramePr>
          <p:cNvPr id="7170" name="内容占位符 4"/>
          <p:cNvGraphicFramePr>
            <a:graphicFrameLocks noGrp="1"/>
          </p:cNvGraphicFramePr>
          <p:nvPr>
            <p:ph idx="1"/>
          </p:nvPr>
        </p:nvGraphicFramePr>
        <p:xfrm>
          <a:off x="-173038" y="677863"/>
          <a:ext cx="9367838" cy="610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图表" r:id="rId3" imgW="9376461" imgH="6108721" progId="Excel.Chart.8">
                  <p:embed/>
                </p:oleObj>
              </mc:Choice>
              <mc:Fallback>
                <p:oleObj name="图表" r:id="rId3" imgW="9376461" imgH="6108721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3038" y="677863"/>
                        <a:ext cx="9367838" cy="6100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27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-122238" y="319088"/>
            <a:ext cx="9144001" cy="50482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）森林资源：中、西亚地区多沙漠、山地，森林资源匮乏，而南亚地区相对充裕</a:t>
            </a:r>
            <a:endParaRPr lang="zh-CN" altLang="en-US" dirty="0"/>
          </a:p>
        </p:txBody>
      </p:sp>
      <p:graphicFrame>
        <p:nvGraphicFramePr>
          <p:cNvPr id="8194" name="内容占位符 4"/>
          <p:cNvGraphicFramePr>
            <a:graphicFrameLocks noGrp="1"/>
          </p:cNvGraphicFramePr>
          <p:nvPr>
            <p:ph idx="1"/>
          </p:nvPr>
        </p:nvGraphicFramePr>
        <p:xfrm>
          <a:off x="44450" y="773113"/>
          <a:ext cx="9150350" cy="613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图表" r:id="rId3" imgW="9156986" imgH="6145301" progId="Excel.Chart.8">
                  <p:embed/>
                </p:oleObj>
              </mc:Choice>
              <mc:Fallback>
                <p:oleObj name="图表" r:id="rId3" imgW="9156986" imgH="6145301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" y="773113"/>
                        <a:ext cx="9150350" cy="6135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951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内容占位符 1"/>
          <p:cNvGraphicFramePr>
            <a:graphicFrameLocks noGrp="1"/>
          </p:cNvGraphicFramePr>
          <p:nvPr>
            <p:ph idx="1"/>
          </p:nvPr>
        </p:nvGraphicFramePr>
        <p:xfrm>
          <a:off x="150813" y="846138"/>
          <a:ext cx="8310562" cy="5708337"/>
        </p:xfrm>
        <a:graphic>
          <a:graphicData uri="http://schemas.openxmlformats.org/drawingml/2006/table">
            <a:tbl>
              <a:tblPr/>
              <a:tblGrid>
                <a:gridCol w="2076450"/>
                <a:gridCol w="2078037"/>
                <a:gridCol w="2078038"/>
                <a:gridCol w="2078037"/>
              </a:tblGrid>
              <a:tr h="2111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排名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2014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石油储量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天然气储量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煤炭储量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2111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委内瑞拉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俄罗斯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美国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沙特阿拉伯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伊朗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俄罗斯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加拿大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卡塔尔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中国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伊朗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美国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澳大利亚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伊拉克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沙特阿拉伯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印度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科威特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土库曼斯坦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德国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阿联酋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阿联酋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乌克兰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俄罗斯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委内瑞拉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哈萨克斯坦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利比亚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尼日尼亚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印度尼西亚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尼日尼亚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中国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土耳其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哈萨克斯坦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阿尔吉尼亚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哥伦比亚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卡塔尔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伊拉克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巴西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美国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印度尼西亚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加拿大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中国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莫桑比克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波兰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巴西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哈萨克斯坦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希腊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属于一带一路国家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342" name="内容占位符 2"/>
          <p:cNvSpPr txBox="1">
            <a:spLocks/>
          </p:cNvSpPr>
          <p:nvPr/>
        </p:nvSpPr>
        <p:spPr bwMode="auto">
          <a:xfrm>
            <a:off x="0" y="196850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）能源资源储量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一带一路国家具有丰富的能源资源</a:t>
            </a:r>
            <a:endParaRPr lang="zh-CN" altLang="en-US" sz="2800"/>
          </a:p>
        </p:txBody>
      </p:sp>
    </p:spTree>
    <p:extLst>
      <p:ext uri="{BB962C8B-B14F-4D97-AF65-F5344CB8AC3E}">
        <p14:creationId xmlns:p14="http://schemas.microsoft.com/office/powerpoint/2010/main" val="9086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CN" altLang="en-US" sz="4000" smtClean="0"/>
              <a:t>一，发展是“一带一路”经济体需要解决的首要问题</a:t>
            </a:r>
          </a:p>
        </p:txBody>
      </p:sp>
      <p:sp>
        <p:nvSpPr>
          <p:cNvPr id="440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各种指标表明</a:t>
            </a:r>
            <a:endParaRPr lang="en-US" altLang="zh-CN" smtClean="0"/>
          </a:p>
          <a:p>
            <a:pPr eaLnBrk="1" hangingPunct="1"/>
            <a:r>
              <a:rPr lang="zh-CN" altLang="en-US" smtClean="0"/>
              <a:t>一带一路上的国家多为发展中经济体，发展是他们面临的首要问题</a:t>
            </a:r>
          </a:p>
        </p:txBody>
      </p:sp>
    </p:spTree>
    <p:extLst>
      <p:ext uri="{BB962C8B-B14F-4D97-AF65-F5344CB8AC3E}">
        <p14:creationId xmlns:p14="http://schemas.microsoft.com/office/powerpoint/2010/main" val="38552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内容占位符 2"/>
          <p:cNvSpPr txBox="1">
            <a:spLocks/>
          </p:cNvSpPr>
          <p:nvPr/>
        </p:nvSpPr>
        <p:spPr bwMode="auto">
          <a:xfrm>
            <a:off x="0" y="196850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）电力资源的可获得性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部分东南亚、中亚国家电力匮乏</a:t>
            </a:r>
            <a:endParaRPr lang="zh-CN" altLang="en-US" sz="280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95534" y="701272"/>
          <a:ext cx="9048465" cy="6156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4276" name="组合 15"/>
          <p:cNvGrpSpPr>
            <a:grpSpLocks/>
          </p:cNvGrpSpPr>
          <p:nvPr/>
        </p:nvGrpSpPr>
        <p:grpSpPr bwMode="auto">
          <a:xfrm>
            <a:off x="558800" y="3275013"/>
            <a:ext cx="819150" cy="1023937"/>
            <a:chOff x="559558" y="3275463"/>
            <a:chExt cx="818866" cy="1023582"/>
          </a:xfrm>
        </p:grpSpPr>
        <p:cxnSp>
          <p:nvCxnSpPr>
            <p:cNvPr id="11" name="直接箭头连接符 10"/>
            <p:cNvCxnSpPr/>
            <p:nvPr/>
          </p:nvCxnSpPr>
          <p:spPr>
            <a:xfrm flipH="1">
              <a:off x="559558" y="3275463"/>
              <a:ext cx="177738" cy="10235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>
              <a:off x="737296" y="3329419"/>
              <a:ext cx="0" cy="7649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>
              <a:off x="737296" y="3275463"/>
              <a:ext cx="641128" cy="1094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090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" t="17638" r="5034" b="3638"/>
          <a:stretch>
            <a:fillRect/>
          </a:stretch>
        </p:blipFill>
        <p:spPr>
          <a:xfrm>
            <a:off x="0" y="1146175"/>
            <a:ext cx="9034463" cy="5711825"/>
          </a:xfrm>
        </p:spPr>
      </p:pic>
      <p:sp>
        <p:nvSpPr>
          <p:cNvPr id="55299" name="内容占位符 2"/>
          <p:cNvSpPr txBox="1">
            <a:spLocks/>
          </p:cNvSpPr>
          <p:nvPr/>
        </p:nvSpPr>
        <p:spPr bwMode="auto">
          <a:xfrm>
            <a:off x="0" y="496888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）教育支出占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GDP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比重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中亚、南亚地区教育支出不足</a:t>
            </a:r>
            <a:endParaRPr lang="zh-CN" altLang="en-US" sz="2800"/>
          </a:p>
        </p:txBody>
      </p:sp>
    </p:spTree>
    <p:extLst>
      <p:ext uri="{BB962C8B-B14F-4D97-AF65-F5344CB8AC3E}">
        <p14:creationId xmlns:p14="http://schemas.microsoft.com/office/powerpoint/2010/main" val="369202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t="21715" r="5209" b="5833"/>
          <a:stretch>
            <a:fillRect/>
          </a:stretch>
        </p:blipFill>
        <p:spPr>
          <a:xfrm>
            <a:off x="0" y="1282700"/>
            <a:ext cx="9004300" cy="5575300"/>
          </a:xfrm>
        </p:spPr>
      </p:pic>
      <p:sp>
        <p:nvSpPr>
          <p:cNvPr id="56323" name="内容占位符 2"/>
          <p:cNvSpPr txBox="1">
            <a:spLocks/>
          </p:cNvSpPr>
          <p:nvPr/>
        </p:nvSpPr>
        <p:spPr bwMode="auto">
          <a:xfrm>
            <a:off x="0" y="496888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）健康支出占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GDP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比重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中亚地区健康医疗支出不足</a:t>
            </a:r>
            <a:endParaRPr lang="zh-CN" altLang="en-US" sz="2800"/>
          </a:p>
        </p:txBody>
      </p:sp>
    </p:spTree>
    <p:extLst>
      <p:ext uri="{BB962C8B-B14F-4D97-AF65-F5344CB8AC3E}">
        <p14:creationId xmlns:p14="http://schemas.microsoft.com/office/powerpoint/2010/main" val="351346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内容占位符 2"/>
          <p:cNvSpPr txBox="1">
            <a:spLocks/>
          </p:cNvSpPr>
          <p:nvPr/>
        </p:nvSpPr>
        <p:spPr bwMode="auto">
          <a:xfrm>
            <a:off x="0" y="496888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）基础设施建投资占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GDP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比重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一带一路国家基础设施建设投资严重不足</a:t>
            </a:r>
            <a:endParaRPr lang="zh-CN" altLang="en-US" sz="2800"/>
          </a:p>
        </p:txBody>
      </p:sp>
      <p:graphicFrame>
        <p:nvGraphicFramePr>
          <p:cNvPr id="9218" name="内容占位符 6"/>
          <p:cNvGraphicFramePr>
            <a:graphicFrameLocks noGrp="1"/>
          </p:cNvGraphicFramePr>
          <p:nvPr>
            <p:ph idx="1"/>
          </p:nvPr>
        </p:nvGraphicFramePr>
        <p:xfrm>
          <a:off x="-50800" y="950913"/>
          <a:ext cx="9245600" cy="595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图表" r:id="rId3" imgW="9254530" imgH="5968501" progId="Excel.Chart.8">
                  <p:embed/>
                </p:oleObj>
              </mc:Choice>
              <mc:Fallback>
                <p:oleObj name="图表" r:id="rId3" imgW="9254530" imgH="5968501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950913"/>
                        <a:ext cx="9245600" cy="5957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399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矩形 28"/>
          <p:cNvSpPr>
            <a:spLocks noChangeArrowheads="1"/>
          </p:cNvSpPr>
          <p:nvPr/>
        </p:nvSpPr>
        <p:spPr bwMode="auto">
          <a:xfrm>
            <a:off x="0" y="582613"/>
            <a:ext cx="9144000" cy="88900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20000"/>
              </a:lnSpc>
              <a:buFont typeface="Arial" charset="0"/>
              <a:buNone/>
            </a:pPr>
            <a:endParaRPr lang="en-US" altLang="zh-CN" sz="32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734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2800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与中国经济的互补性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656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第一，一带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一路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国家劳动力分布不均衡，需要促进劳动力转移；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第二，自然资源拥有量不均衡，需要优势互补；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第三，公共资源（教育、健康医疗、基础设施等）中西亚地区明显落后，需要进一步加强；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一带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一路优势互补，促进要素均等化，实现多方共赢！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012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矩形 28"/>
          <p:cNvSpPr>
            <a:spLocks noChangeArrowheads="1"/>
          </p:cNvSpPr>
          <p:nvPr/>
        </p:nvSpPr>
        <p:spPr bwMode="auto">
          <a:xfrm>
            <a:off x="0" y="0"/>
            <a:ext cx="9144000" cy="54610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20000"/>
              </a:lnSpc>
              <a:buFont typeface="Arial" charset="0"/>
              <a:buNone/>
            </a:pPr>
            <a:endParaRPr lang="en-US" altLang="zh-CN" sz="32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8371" name="标题 1"/>
          <p:cNvSpPr>
            <a:spLocks noGrp="1"/>
          </p:cNvSpPr>
          <p:nvPr>
            <p:ph type="title"/>
          </p:nvPr>
        </p:nvSpPr>
        <p:spPr>
          <a:xfrm>
            <a:off x="109538" y="0"/>
            <a:ext cx="7886700" cy="12588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发展的外部环境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投资便利性差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经济环境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经济自由指数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）商业自由度</a:t>
            </a: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150978" y="982639"/>
          <a:ext cx="8993022" cy="587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902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标题 1"/>
          <p:cNvSpPr>
            <a:spLocks noGrp="1"/>
          </p:cNvSpPr>
          <p:nvPr>
            <p:ph type="title"/>
          </p:nvPr>
        </p:nvSpPr>
        <p:spPr>
          <a:xfrm>
            <a:off x="273050" y="0"/>
            <a:ext cx="7886700" cy="563563"/>
          </a:xfrm>
        </p:spPr>
        <p:txBody>
          <a:bodyPr/>
          <a:lstStyle/>
          <a:p>
            <a:pPr eaLnBrk="1" hangingPunct="1"/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）投资自由度</a:t>
            </a: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0" y="668740"/>
          <a:ext cx="9144000" cy="6189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016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标题 1"/>
          <p:cNvSpPr>
            <a:spLocks noGrp="1"/>
          </p:cNvSpPr>
          <p:nvPr>
            <p:ph type="title"/>
          </p:nvPr>
        </p:nvSpPr>
        <p:spPr>
          <a:xfrm>
            <a:off x="382588" y="187325"/>
            <a:ext cx="78867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sz="280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800" smtClean="0">
                <a:latin typeface="微软雅黑" pitchFamily="34" charset="-122"/>
                <a:ea typeface="微软雅黑" pitchFamily="34" charset="-122"/>
              </a:rPr>
              <a:t>）金融自由度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50125" y="696036"/>
          <a:ext cx="8993875" cy="6059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直接连接符 4"/>
          <p:cNvCxnSpPr/>
          <p:nvPr/>
        </p:nvCxnSpPr>
        <p:spPr>
          <a:xfrm flipV="1">
            <a:off x="627063" y="3173413"/>
            <a:ext cx="81216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1535113" y="2159000"/>
            <a:ext cx="833437" cy="1774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78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1313" y="577850"/>
            <a:ext cx="8461375" cy="5905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3.3.2.</a:t>
            </a:r>
            <a:r>
              <a:rPr lang="zh-CN" altLang="en-US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政治环境</a:t>
            </a:r>
            <a:r>
              <a:rPr lang="en-US" altLang="zh-CN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腐败自由指数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腐败增加了投资风险和寻租成本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64626" y="1763108"/>
          <a:ext cx="8774657" cy="4944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010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4788" y="228600"/>
            <a:ext cx="7886700" cy="9731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3.3.3.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法律环境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）知识产权保护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09182" y="1009934"/>
          <a:ext cx="9034818" cy="497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2468" name="文本框 6"/>
          <p:cNvSpPr txBox="1">
            <a:spLocks noChangeArrowheads="1"/>
          </p:cNvSpPr>
          <p:nvPr/>
        </p:nvSpPr>
        <p:spPr bwMode="auto">
          <a:xfrm>
            <a:off x="314325" y="6018213"/>
            <a:ext cx="8120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注：产权指数基于各国法律政治环境、实物产权、知识产权三方面的综合指数，指数越高，产权越明晰</a:t>
            </a:r>
          </a:p>
        </p:txBody>
      </p:sp>
    </p:spTree>
    <p:extLst>
      <p:ext uri="{BB962C8B-B14F-4D97-AF65-F5344CB8AC3E}">
        <p14:creationId xmlns:p14="http://schemas.microsoft.com/office/powerpoint/2010/main" val="590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5" t="19205" r="801" b="4265"/>
          <a:stretch>
            <a:fillRect/>
          </a:stretch>
        </p:blipFill>
        <p:spPr>
          <a:xfrm>
            <a:off x="0" y="928688"/>
            <a:ext cx="9144000" cy="5929312"/>
          </a:xfrm>
        </p:spPr>
      </p:pic>
      <p:sp>
        <p:nvSpPr>
          <p:cNvPr id="45059" name="标题 1"/>
          <p:cNvSpPr>
            <a:spLocks noGrp="1"/>
          </p:cNvSpPr>
          <p:nvPr>
            <p:ph type="title"/>
          </p:nvPr>
        </p:nvSpPr>
        <p:spPr>
          <a:xfrm>
            <a:off x="53975" y="106363"/>
            <a:ext cx="9036050" cy="822325"/>
          </a:xfrm>
        </p:spPr>
        <p:txBody>
          <a:bodyPr/>
          <a:lstStyle/>
          <a:p>
            <a:pPr eaLnBrk="1" hangingPunct="1"/>
            <a:r>
              <a:rPr lang="zh-CN" altLang="en-US" sz="2800" b="1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b="1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b="1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2800" b="1" smtClean="0">
                <a:latin typeface="微软雅黑" pitchFamily="34" charset="-122"/>
                <a:ea typeface="微软雅黑" pitchFamily="34" charset="-122"/>
              </a:rPr>
              <a:t>MPI</a:t>
            </a:r>
            <a:r>
              <a:rPr lang="zh-CN" altLang="en-US" sz="2800" b="1" smtClean="0">
                <a:latin typeface="微软雅黑" pitchFamily="34" charset="-122"/>
                <a:ea typeface="微软雅黑" pitchFamily="34" charset="-122"/>
              </a:rPr>
              <a:t>：多维贫困指数</a:t>
            </a:r>
            <a:r>
              <a:rPr lang="en-US" altLang="zh-CN" sz="2800" b="1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800" b="1" smtClean="0">
                <a:latin typeface="微软雅黑" pitchFamily="34" charset="-122"/>
                <a:ea typeface="微软雅黑" pitchFamily="34" charset="-122"/>
              </a:rPr>
              <a:t>南亚</a:t>
            </a:r>
            <a:r>
              <a:rPr lang="en-US" altLang="zh-CN" sz="2800" b="1" smtClean="0">
                <a:latin typeface="微软雅黑" pitchFamily="34" charset="-122"/>
                <a:ea typeface="微软雅黑" pitchFamily="34" charset="-122"/>
              </a:rPr>
              <a:t>&gt;</a:t>
            </a:r>
            <a:r>
              <a:rPr lang="zh-CN" altLang="en-US" sz="2800" b="1" smtClean="0">
                <a:latin typeface="微软雅黑" pitchFamily="34" charset="-122"/>
                <a:ea typeface="微软雅黑" pitchFamily="34" charset="-122"/>
              </a:rPr>
              <a:t>中亚</a:t>
            </a:r>
            <a:r>
              <a:rPr lang="en-US" altLang="zh-CN" sz="2800" b="1" smtClean="0">
                <a:latin typeface="微软雅黑" pitchFamily="34" charset="-122"/>
                <a:ea typeface="微软雅黑" pitchFamily="34" charset="-122"/>
              </a:rPr>
              <a:t>&gt;</a:t>
            </a:r>
            <a:r>
              <a:rPr lang="zh-CN" altLang="en-US" sz="2800" b="1" smtClean="0">
                <a:latin typeface="微软雅黑" pitchFamily="34" charset="-122"/>
                <a:ea typeface="微软雅黑" pitchFamily="34" charset="-122"/>
              </a:rPr>
              <a:t>中国、西欧</a:t>
            </a:r>
            <a:endParaRPr lang="zh-CN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112755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矩形 28"/>
          <p:cNvSpPr>
            <a:spLocks noChangeArrowheads="1"/>
          </p:cNvSpPr>
          <p:nvPr/>
        </p:nvSpPr>
        <p:spPr bwMode="auto">
          <a:xfrm>
            <a:off x="0" y="212725"/>
            <a:ext cx="9144000" cy="88900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20000"/>
              </a:lnSpc>
              <a:buFont typeface="Arial" charset="0"/>
              <a:buNone/>
            </a:pPr>
            <a:endParaRPr lang="en-US" altLang="zh-CN" sz="32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71683" name="标题 1"/>
          <p:cNvSpPr>
            <a:spLocks noGrp="1"/>
          </p:cNvSpPr>
          <p:nvPr>
            <p:ph type="title"/>
          </p:nvPr>
        </p:nvSpPr>
        <p:spPr>
          <a:xfrm>
            <a:off x="233363" y="338138"/>
            <a:ext cx="7886700" cy="795337"/>
          </a:xfrm>
        </p:spPr>
        <p:txBody>
          <a:bodyPr/>
          <a:lstStyle/>
          <a:p>
            <a:pPr algn="ctr" eaLnBrk="1" hangingPunct="1"/>
            <a:r>
              <a:rPr lang="zh-CN" altLang="en-US" sz="4000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四、中国模式与一带一路国家发展</a:t>
            </a:r>
            <a:endParaRPr lang="zh-CN" altLang="en-US" sz="4000" b="1" smtClean="0">
              <a:solidFill>
                <a:schemeClr val="bg1"/>
              </a:solidFill>
            </a:endParaRPr>
          </a:p>
        </p:txBody>
      </p:sp>
      <p:grpSp>
        <p:nvGrpSpPr>
          <p:cNvPr id="71684" name="组合 22"/>
          <p:cNvGrpSpPr>
            <a:grpSpLocks/>
          </p:cNvGrpSpPr>
          <p:nvPr/>
        </p:nvGrpSpPr>
        <p:grpSpPr bwMode="auto">
          <a:xfrm>
            <a:off x="2174875" y="2033588"/>
            <a:ext cx="4794250" cy="4360862"/>
            <a:chOff x="2174839" y="2034282"/>
            <a:chExt cx="4794323" cy="4360533"/>
          </a:xfrm>
        </p:grpSpPr>
        <p:grpSp>
          <p:nvGrpSpPr>
            <p:cNvPr id="71685" name="组合 21"/>
            <p:cNvGrpSpPr>
              <a:grpSpLocks/>
            </p:cNvGrpSpPr>
            <p:nvPr/>
          </p:nvGrpSpPr>
          <p:grpSpPr bwMode="auto">
            <a:xfrm>
              <a:off x="2174839" y="2034282"/>
              <a:ext cx="4794323" cy="4360533"/>
              <a:chOff x="2174839" y="2034282"/>
              <a:chExt cx="4794323" cy="4360533"/>
            </a:xfrm>
          </p:grpSpPr>
          <p:grpSp>
            <p:nvGrpSpPr>
              <p:cNvPr id="71687" name="组合 5"/>
              <p:cNvGrpSpPr>
                <a:grpSpLocks/>
              </p:cNvGrpSpPr>
              <p:nvPr/>
            </p:nvGrpSpPr>
            <p:grpSpPr bwMode="auto">
              <a:xfrm>
                <a:off x="2174839" y="2034282"/>
                <a:ext cx="4794323" cy="4360533"/>
                <a:chOff x="4113986" y="2717268"/>
                <a:chExt cx="2639233" cy="2631580"/>
              </a:xfrm>
            </p:grpSpPr>
            <p:sp>
              <p:nvSpPr>
                <p:cNvPr id="7" name="任意多边形 6"/>
                <p:cNvSpPr/>
                <p:nvPr/>
              </p:nvSpPr>
              <p:spPr>
                <a:xfrm>
                  <a:off x="4113986" y="2726848"/>
                  <a:ext cx="1314373" cy="1273160"/>
                </a:xfrm>
                <a:custGeom>
                  <a:avLst/>
                  <a:gdLst>
                    <a:gd name="connsiteX0" fmla="*/ 0 w 1942720"/>
                    <a:gd name="connsiteY0" fmla="*/ 1942720 h 1942720"/>
                    <a:gd name="connsiteX1" fmla="*/ 1942720 w 1942720"/>
                    <a:gd name="connsiteY1" fmla="*/ 0 h 1942720"/>
                    <a:gd name="connsiteX2" fmla="*/ 1942720 w 1942720"/>
                    <a:gd name="connsiteY2" fmla="*/ 1942720 h 1942720"/>
                    <a:gd name="connsiteX3" fmla="*/ 0 w 1942720"/>
                    <a:gd name="connsiteY3" fmla="*/ 1942720 h 1942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42720" h="1942720">
                      <a:moveTo>
                        <a:pt x="0" y="1942720"/>
                      </a:moveTo>
                      <a:cubicBezTo>
                        <a:pt x="0" y="869785"/>
                        <a:pt x="869785" y="0"/>
                        <a:pt x="1942720" y="0"/>
                      </a:cubicBezTo>
                      <a:lnTo>
                        <a:pt x="1942720" y="1942720"/>
                      </a:lnTo>
                      <a:lnTo>
                        <a:pt x="0" y="194272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shade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shade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810818" tIns="810818" rIns="241808" bIns="241808" spcCol="1270" anchor="ctr"/>
                <a:lstStyle/>
                <a:p>
                  <a:pPr algn="ctr" defTabSz="1511300" eaLnBrk="1" fontAlgn="auto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defRPr/>
                  </a:pPr>
                  <a:endParaRPr lang="zh-CN" altLang="en-US" sz="3600" b="1" dirty="0">
                    <a:solidFill>
                      <a:prstClr val="white"/>
                    </a:solidFill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8" name="任意多边形 7"/>
                <p:cNvSpPr/>
                <p:nvPr/>
              </p:nvSpPr>
              <p:spPr>
                <a:xfrm>
                  <a:off x="5510507" y="2717268"/>
                  <a:ext cx="1240964" cy="1303815"/>
                </a:xfrm>
                <a:custGeom>
                  <a:avLst/>
                  <a:gdLst>
                    <a:gd name="connsiteX0" fmla="*/ 0 w 1942720"/>
                    <a:gd name="connsiteY0" fmla="*/ 1942720 h 1942720"/>
                    <a:gd name="connsiteX1" fmla="*/ 1942720 w 1942720"/>
                    <a:gd name="connsiteY1" fmla="*/ 0 h 1942720"/>
                    <a:gd name="connsiteX2" fmla="*/ 1942720 w 1942720"/>
                    <a:gd name="connsiteY2" fmla="*/ 1942720 h 1942720"/>
                    <a:gd name="connsiteX3" fmla="*/ 0 w 1942720"/>
                    <a:gd name="connsiteY3" fmla="*/ 1942720 h 1942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42720" h="1942720">
                      <a:moveTo>
                        <a:pt x="0" y="0"/>
                      </a:moveTo>
                      <a:cubicBezTo>
                        <a:pt x="1072935" y="0"/>
                        <a:pt x="1942720" y="869785"/>
                        <a:pt x="1942720" y="1942720"/>
                      </a:cubicBezTo>
                      <a:lnTo>
                        <a:pt x="0" y="19427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C885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shade val="50000"/>
                    <a:hueOff val="180718"/>
                    <a:satOff val="-3780"/>
                    <a:lumOff val="21031"/>
                    <a:alphaOff val="0"/>
                  </a:schemeClr>
                </a:fillRef>
                <a:effectRef idx="0">
                  <a:schemeClr val="accent1">
                    <a:shade val="50000"/>
                    <a:hueOff val="180718"/>
                    <a:satOff val="-3780"/>
                    <a:lumOff val="2103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241808" tIns="810818" rIns="810818" bIns="241808" spcCol="1270" anchor="ctr"/>
                <a:lstStyle/>
                <a:p>
                  <a:pPr algn="ctr" defTabSz="1511300" eaLnBrk="1" fontAlgn="auto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defRPr/>
                  </a:pPr>
                  <a:endParaRPr lang="zh-CN" altLang="en-US" sz="3600" b="1" dirty="0">
                    <a:solidFill>
                      <a:prstClr val="white"/>
                    </a:solidFill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9" name="任意多边形 8"/>
                <p:cNvSpPr/>
                <p:nvPr/>
              </p:nvSpPr>
              <p:spPr>
                <a:xfrm>
                  <a:off x="5513129" y="4064193"/>
                  <a:ext cx="1240090" cy="1232924"/>
                </a:xfrm>
                <a:custGeom>
                  <a:avLst/>
                  <a:gdLst>
                    <a:gd name="connsiteX0" fmla="*/ 0 w 1942720"/>
                    <a:gd name="connsiteY0" fmla="*/ 1942720 h 1942720"/>
                    <a:gd name="connsiteX1" fmla="*/ 1942720 w 1942720"/>
                    <a:gd name="connsiteY1" fmla="*/ 0 h 1942720"/>
                    <a:gd name="connsiteX2" fmla="*/ 1942720 w 1942720"/>
                    <a:gd name="connsiteY2" fmla="*/ 1942720 h 1942720"/>
                    <a:gd name="connsiteX3" fmla="*/ 0 w 1942720"/>
                    <a:gd name="connsiteY3" fmla="*/ 1942720 h 1942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42720" h="1942720">
                      <a:moveTo>
                        <a:pt x="1942720" y="0"/>
                      </a:moveTo>
                      <a:cubicBezTo>
                        <a:pt x="1942720" y="1072935"/>
                        <a:pt x="1072935" y="1942720"/>
                        <a:pt x="0" y="1942720"/>
                      </a:cubicBezTo>
                      <a:lnTo>
                        <a:pt x="0" y="0"/>
                      </a:lnTo>
                      <a:lnTo>
                        <a:pt x="1942720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shade val="50000"/>
                    <a:hueOff val="361436"/>
                    <a:satOff val="-7560"/>
                    <a:lumOff val="42063"/>
                    <a:alphaOff val="0"/>
                  </a:schemeClr>
                </a:fillRef>
                <a:effectRef idx="0">
                  <a:schemeClr val="accent1">
                    <a:shade val="50000"/>
                    <a:hueOff val="361436"/>
                    <a:satOff val="-7560"/>
                    <a:lumOff val="42063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241808" tIns="241809" rIns="810818" bIns="810818" spcCol="1270" anchor="ctr"/>
                <a:lstStyle/>
                <a:p>
                  <a:pPr algn="ctr" defTabSz="1511300" eaLnBrk="1" fontAlgn="auto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defRPr/>
                  </a:pPr>
                  <a:endParaRPr lang="zh-CN" altLang="en-US" sz="3600" b="1" dirty="0">
                    <a:solidFill>
                      <a:prstClr val="white"/>
                    </a:solidFill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0" name="任意多边形 9"/>
                <p:cNvSpPr/>
                <p:nvPr/>
              </p:nvSpPr>
              <p:spPr>
                <a:xfrm>
                  <a:off x="4117482" y="4049823"/>
                  <a:ext cx="1314373" cy="1232925"/>
                </a:xfrm>
                <a:custGeom>
                  <a:avLst/>
                  <a:gdLst>
                    <a:gd name="connsiteX0" fmla="*/ 0 w 1942720"/>
                    <a:gd name="connsiteY0" fmla="*/ 1942720 h 1942720"/>
                    <a:gd name="connsiteX1" fmla="*/ 1942720 w 1942720"/>
                    <a:gd name="connsiteY1" fmla="*/ 0 h 1942720"/>
                    <a:gd name="connsiteX2" fmla="*/ 1942720 w 1942720"/>
                    <a:gd name="connsiteY2" fmla="*/ 1942720 h 1942720"/>
                    <a:gd name="connsiteX3" fmla="*/ 0 w 1942720"/>
                    <a:gd name="connsiteY3" fmla="*/ 1942720 h 1942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42720" h="1942720">
                      <a:moveTo>
                        <a:pt x="1942720" y="1942720"/>
                      </a:moveTo>
                      <a:cubicBezTo>
                        <a:pt x="869785" y="1942720"/>
                        <a:pt x="0" y="1072935"/>
                        <a:pt x="0" y="0"/>
                      </a:cubicBezTo>
                      <a:lnTo>
                        <a:pt x="1942720" y="0"/>
                      </a:lnTo>
                      <a:lnTo>
                        <a:pt x="1942720" y="1942720"/>
                      </a:lnTo>
                      <a:close/>
                    </a:path>
                  </a:pathLst>
                </a:custGeom>
                <a:solidFill>
                  <a:srgbClr val="21A3D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shade val="50000"/>
                    <a:hueOff val="180718"/>
                    <a:satOff val="-3780"/>
                    <a:lumOff val="21031"/>
                    <a:alphaOff val="0"/>
                  </a:schemeClr>
                </a:fillRef>
                <a:effectRef idx="0">
                  <a:schemeClr val="accent1">
                    <a:shade val="50000"/>
                    <a:hueOff val="180718"/>
                    <a:satOff val="-3780"/>
                    <a:lumOff val="2103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810818" tIns="241808" rIns="241808" bIns="810818" spcCol="1270" anchor="ctr"/>
                <a:lstStyle/>
                <a:p>
                  <a:pPr algn="ctr" defTabSz="1511300" eaLnBrk="1" fontAlgn="auto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defRPr/>
                  </a:pPr>
                  <a:endParaRPr lang="zh-CN" altLang="en-US" sz="2800" b="1" dirty="0">
                    <a:solidFill>
                      <a:prstClr val="white"/>
                    </a:solidFill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1" name="环形箭头 10"/>
                <p:cNvSpPr/>
                <p:nvPr/>
              </p:nvSpPr>
              <p:spPr>
                <a:xfrm>
                  <a:off x="5161814" y="3686747"/>
                  <a:ext cx="616112" cy="543176"/>
                </a:xfrm>
                <a:prstGeom prst="circularArrow">
                  <a:avLst/>
                </a:prstGeom>
                <a:solidFill>
                  <a:srgbClr val="DC0005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55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55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71694" name="文本框 11"/>
                <p:cNvSpPr txBox="1">
                  <a:spLocks noChangeArrowheads="1"/>
                </p:cNvSpPr>
                <p:nvPr/>
              </p:nvSpPr>
              <p:spPr bwMode="auto">
                <a:xfrm>
                  <a:off x="4775054" y="2874901"/>
                  <a:ext cx="433158" cy="10956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zh-CN" altLang="en-US" sz="2800" b="1">
                      <a:solidFill>
                        <a:srgbClr val="FFFFFF"/>
                      </a:solidFill>
                      <a:latin typeface="微软雅黑" pitchFamily="34" charset="-122"/>
                      <a:ea typeface="微软雅黑" pitchFamily="34" charset="-122"/>
                    </a:rPr>
                    <a:t>经济增长</a:t>
                  </a:r>
                </a:p>
              </p:txBody>
            </p:sp>
            <p:sp>
              <p:nvSpPr>
                <p:cNvPr id="71695" name="文本框 16"/>
                <p:cNvSpPr txBox="1">
                  <a:spLocks noChangeArrowheads="1"/>
                </p:cNvSpPr>
                <p:nvPr/>
              </p:nvSpPr>
              <p:spPr bwMode="auto">
                <a:xfrm>
                  <a:off x="5890307" y="2885649"/>
                  <a:ext cx="341065" cy="10956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zh-CN" altLang="en-US" sz="2800" b="1">
                      <a:solidFill>
                        <a:srgbClr val="FFFFFF"/>
                      </a:solidFill>
                      <a:latin typeface="微软雅黑" pitchFamily="34" charset="-122"/>
                      <a:ea typeface="微软雅黑" pitchFamily="34" charset="-122"/>
                    </a:rPr>
                    <a:t>产业升级</a:t>
                  </a:r>
                </a:p>
              </p:txBody>
            </p:sp>
            <p:sp>
              <p:nvSpPr>
                <p:cNvPr id="71696" name="文本框 18"/>
                <p:cNvSpPr txBox="1">
                  <a:spLocks noChangeArrowheads="1"/>
                </p:cNvSpPr>
                <p:nvPr/>
              </p:nvSpPr>
              <p:spPr bwMode="auto">
                <a:xfrm>
                  <a:off x="4604243" y="4386922"/>
                  <a:ext cx="748163" cy="8219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zh-CN" altLang="en-US" sz="2000" b="1">
                      <a:solidFill>
                        <a:srgbClr val="FFFFFF"/>
                      </a:solidFill>
                      <a:latin typeface="微软雅黑" pitchFamily="34" charset="-122"/>
                      <a:ea typeface="微软雅黑" pitchFamily="34" charset="-122"/>
                    </a:rPr>
                    <a:t>机会</a:t>
                  </a:r>
                </a:p>
              </p:txBody>
            </p:sp>
            <p:sp>
              <p:nvSpPr>
                <p:cNvPr id="16" name="任意多边形 15"/>
                <p:cNvSpPr/>
                <p:nvPr/>
              </p:nvSpPr>
              <p:spPr>
                <a:xfrm>
                  <a:off x="4117482" y="4064193"/>
                  <a:ext cx="1314373" cy="1232924"/>
                </a:xfrm>
                <a:custGeom>
                  <a:avLst/>
                  <a:gdLst>
                    <a:gd name="connsiteX0" fmla="*/ 0 w 1942720"/>
                    <a:gd name="connsiteY0" fmla="*/ 1942720 h 1942720"/>
                    <a:gd name="connsiteX1" fmla="*/ 1942720 w 1942720"/>
                    <a:gd name="connsiteY1" fmla="*/ 0 h 1942720"/>
                    <a:gd name="connsiteX2" fmla="*/ 1942720 w 1942720"/>
                    <a:gd name="connsiteY2" fmla="*/ 1942720 h 1942720"/>
                    <a:gd name="connsiteX3" fmla="*/ 0 w 1942720"/>
                    <a:gd name="connsiteY3" fmla="*/ 1942720 h 1942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42720" h="1942720">
                      <a:moveTo>
                        <a:pt x="1942720" y="1942720"/>
                      </a:moveTo>
                      <a:cubicBezTo>
                        <a:pt x="869785" y="1942720"/>
                        <a:pt x="0" y="1072935"/>
                        <a:pt x="0" y="0"/>
                      </a:cubicBezTo>
                      <a:lnTo>
                        <a:pt x="1942720" y="0"/>
                      </a:lnTo>
                      <a:lnTo>
                        <a:pt x="1942720" y="194272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shade val="50000"/>
                    <a:hueOff val="180718"/>
                    <a:satOff val="-3780"/>
                    <a:lumOff val="21031"/>
                    <a:alphaOff val="0"/>
                  </a:schemeClr>
                </a:fillRef>
                <a:effectRef idx="0">
                  <a:schemeClr val="accent1">
                    <a:shade val="50000"/>
                    <a:hueOff val="180718"/>
                    <a:satOff val="-3780"/>
                    <a:lumOff val="2103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810818" tIns="241808" rIns="241808" bIns="810818" spcCol="1270" anchor="ctr"/>
                <a:lstStyle/>
                <a:p>
                  <a:pPr algn="ctr" defTabSz="1511300" eaLnBrk="1" fontAlgn="auto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defRPr/>
                  </a:pPr>
                  <a:endParaRPr lang="zh-CN" altLang="en-US" sz="2800" b="1" dirty="0">
                    <a:solidFill>
                      <a:prstClr val="white"/>
                    </a:solidFill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71698" name="文本框 31"/>
                <p:cNvSpPr txBox="1">
                  <a:spLocks noChangeArrowheads="1"/>
                </p:cNvSpPr>
                <p:nvPr/>
              </p:nvSpPr>
              <p:spPr bwMode="auto">
                <a:xfrm>
                  <a:off x="5874898" y="4253165"/>
                  <a:ext cx="427917" cy="10956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zh-CN" altLang="en-US" sz="2800" b="1">
                      <a:solidFill>
                        <a:srgbClr val="FFFFFF"/>
                      </a:solidFill>
                      <a:latin typeface="微软雅黑" pitchFamily="34" charset="-122"/>
                      <a:ea typeface="微软雅黑" pitchFamily="34" charset="-122"/>
                    </a:rPr>
                    <a:t>不同区域</a:t>
                  </a:r>
                </a:p>
              </p:txBody>
            </p:sp>
            <p:sp>
              <p:nvSpPr>
                <p:cNvPr id="18" name="环形箭头 17"/>
                <p:cNvSpPr/>
                <p:nvPr/>
              </p:nvSpPr>
              <p:spPr>
                <a:xfrm rot="10800000">
                  <a:off x="5155697" y="3986596"/>
                  <a:ext cx="616113" cy="475160"/>
                </a:xfrm>
                <a:prstGeom prst="circularArrow">
                  <a:avLst/>
                </a:prstGeom>
                <a:solidFill>
                  <a:srgbClr val="DC0005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55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55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71688" name="文本框 17"/>
              <p:cNvSpPr txBox="1">
                <a:spLocks noChangeArrowheads="1"/>
              </p:cNvSpPr>
              <p:nvPr/>
            </p:nvSpPr>
            <p:spPr bwMode="auto">
              <a:xfrm>
                <a:off x="3375708" y="4540106"/>
                <a:ext cx="637122" cy="18155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zh-CN" altLang="en-US" sz="2800" b="1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不同群体</a:t>
                </a:r>
              </a:p>
            </p:txBody>
          </p:sp>
        </p:grpSp>
        <p:sp>
          <p:nvSpPr>
            <p:cNvPr id="71686" name="文本框 19"/>
            <p:cNvSpPr txBox="1">
              <a:spLocks noChangeArrowheads="1"/>
            </p:cNvSpPr>
            <p:nvPr/>
          </p:nvSpPr>
          <p:spPr bwMode="auto">
            <a:xfrm>
              <a:off x="4251202" y="3880224"/>
              <a:ext cx="81346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>
                  <a:latin typeface="微软雅黑" pitchFamily="34" charset="-122"/>
                  <a:ea typeface="微软雅黑" pitchFamily="34" charset="-122"/>
                </a:rPr>
                <a:t>交通</a:t>
              </a:r>
              <a:endParaRPr lang="en-US" altLang="zh-CN" sz="2400">
                <a:latin typeface="微软雅黑" pitchFamily="34" charset="-122"/>
                <a:ea typeface="微软雅黑" pitchFamily="34" charset="-122"/>
              </a:endParaRPr>
            </a:p>
            <a:p>
              <a:pPr eaLnBrk="1" hangingPunct="1"/>
              <a:r>
                <a:rPr lang="zh-CN" altLang="en-US" sz="2400">
                  <a:latin typeface="微软雅黑" pitchFamily="34" charset="-122"/>
                  <a:ea typeface="微软雅黑" pitchFamily="34" charset="-122"/>
                </a:rPr>
                <a:t>互联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841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标题 1"/>
          <p:cNvSpPr>
            <a:spLocks noGrp="1"/>
          </p:cNvSpPr>
          <p:nvPr>
            <p:ph type="title"/>
          </p:nvPr>
        </p:nvSpPr>
        <p:spPr>
          <a:xfrm>
            <a:off x="0" y="146050"/>
            <a:ext cx="7886700" cy="631825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latin typeface="微软雅黑" pitchFamily="34" charset="-122"/>
              </a:rPr>
              <a:t>我国内陆地区从现行国际经济体系中获利有限</a:t>
            </a:r>
          </a:p>
        </p:txBody>
      </p:sp>
      <p:pic>
        <p:nvPicPr>
          <p:cNvPr id="72707" name="内容占位符 3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31838"/>
            <a:ext cx="9144000" cy="6126162"/>
          </a:xfrm>
        </p:spPr>
      </p:pic>
    </p:spTree>
    <p:extLst>
      <p:ext uri="{BB962C8B-B14F-4D97-AF65-F5344CB8AC3E}">
        <p14:creationId xmlns:p14="http://schemas.microsoft.com/office/powerpoint/2010/main" val="132573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6063" y="1825625"/>
            <a:ext cx="8897937" cy="4351338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）、上述四个方面的相互融合有助于中国的经济增长</a:t>
            </a:r>
            <a:endParaRPr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），有助于中国经济平稳发展</a:t>
            </a:r>
            <a:endParaRPr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），有助于缓解中国地区发展不平衡问题</a:t>
            </a:r>
            <a:endParaRPr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），有助于中国低收入群体收入水平提升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endParaRPr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31" name="矩形 28"/>
          <p:cNvSpPr>
            <a:spLocks noChangeArrowheads="1"/>
          </p:cNvSpPr>
          <p:nvPr/>
        </p:nvSpPr>
        <p:spPr bwMode="auto">
          <a:xfrm>
            <a:off x="0" y="722313"/>
            <a:ext cx="8977313" cy="48577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21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1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互利发展促进双方的经济增长</a:t>
            </a:r>
            <a:endParaRPr lang="zh-CN" altLang="en-US" sz="21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110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矩形 28"/>
          <p:cNvSpPr>
            <a:spLocks noChangeArrowheads="1"/>
          </p:cNvSpPr>
          <p:nvPr/>
        </p:nvSpPr>
        <p:spPr bwMode="auto">
          <a:xfrm>
            <a:off x="0" y="1295400"/>
            <a:ext cx="8977313" cy="48736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21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1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互惠互利发展</a:t>
            </a:r>
            <a:endParaRPr lang="zh-CN" altLang="en-US" sz="21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6363" y="1538288"/>
            <a:ext cx="8975725" cy="41780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对其他的一带一路国家</a:t>
            </a:r>
            <a:endParaRPr lang="en-US" altLang="zh-CN" sz="2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），增加了资本存量</a:t>
            </a:r>
            <a:endParaRPr lang="en-US" altLang="zh-CN" sz="2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），建设资金，</a:t>
            </a:r>
            <a:r>
              <a:rPr lang="en-US" altLang="zh-CN" sz="2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FDI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），资源更充分利用</a:t>
            </a:r>
            <a:endParaRPr lang="en-US" altLang="zh-CN" sz="2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prstClr val="black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490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4963" y="1100138"/>
            <a:ext cx="7886700" cy="3424237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）能源产业（原材料）</a:t>
            </a:r>
            <a:endParaRPr lang="en-US" altLang="zh-CN" sz="1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铁路、公路、管道、海上能源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输送：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畅通能源输送通道，将一带一路沿线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国家丰富的资源“送进来”，提高能源产业的生产规模；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）制造业（终端产品）</a:t>
            </a:r>
            <a:endParaRPr lang="en-US" altLang="zh-CN" sz="1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交通通道亦为贸易通道：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畅通终端产品贸易通道，将国内笔电、打印机、终端设备等产品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“输出去”，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缓解产能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过剩；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）金融产业</a:t>
            </a:r>
            <a:endParaRPr lang="en-US" altLang="zh-CN" sz="1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交通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建设需要大量的资金，倒逼一带一路国家金融改革与金融创新，促使金融市场不断完善；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803" name="矩形 28"/>
          <p:cNvSpPr>
            <a:spLocks noChangeArrowheads="1"/>
          </p:cNvSpPr>
          <p:nvPr/>
        </p:nvSpPr>
        <p:spPr bwMode="auto">
          <a:xfrm>
            <a:off x="0" y="258763"/>
            <a:ext cx="8977313" cy="48577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21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1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产业升级，绿色发展</a:t>
            </a:r>
            <a:endParaRPr lang="zh-CN" altLang="en-US" sz="21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7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内容占位符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" b="8437"/>
          <a:stretch>
            <a:fillRect/>
          </a:stretch>
        </p:blipFill>
        <p:spPr>
          <a:xfrm>
            <a:off x="0" y="1922463"/>
            <a:ext cx="5184775" cy="4078287"/>
          </a:xfrm>
        </p:spPr>
      </p:pic>
      <p:sp>
        <p:nvSpPr>
          <p:cNvPr id="77827" name="矩形 28"/>
          <p:cNvSpPr>
            <a:spLocks noChangeArrowheads="1"/>
          </p:cNvSpPr>
          <p:nvPr/>
        </p:nvSpPr>
        <p:spPr bwMode="auto">
          <a:xfrm>
            <a:off x="0" y="582613"/>
            <a:ext cx="8977313" cy="48577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21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1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促进内地发展</a:t>
            </a:r>
            <a:endParaRPr lang="zh-CN" altLang="en-US" sz="21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" name="下箭头 4"/>
          <p:cNvSpPr/>
          <p:nvPr/>
        </p:nvSpPr>
        <p:spPr>
          <a:xfrm rot="2999737">
            <a:off x="2949576" y="2171700"/>
            <a:ext cx="296862" cy="129063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87938" y="1782763"/>
            <a:ext cx="4056062" cy="5146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渝新欧铁路：</a:t>
            </a:r>
            <a:endParaRPr lang="en-US" altLang="zh-CN" sz="2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重庆</a:t>
            </a: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新疆阿拉山口</a:t>
            </a: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欧洲</a:t>
            </a:r>
            <a:endParaRPr lang="en-US" altLang="zh-CN" sz="2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内陆地区对外贸易将</a:t>
            </a:r>
            <a:endParaRPr lang="en-US" altLang="zh-CN" sz="2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21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不再“南辕北辙”；</a:t>
            </a:r>
            <a:endParaRPr lang="en-US" altLang="zh-CN" sz="21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1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21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不再为运输时间长、货物安全没有保障，各国海关会反复检查等等所困；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dirty="0">
                <a:solidFill>
                  <a:prstClr val="black"/>
                </a:solidFill>
                <a:latin typeface="+mn-lt"/>
                <a:ea typeface="+mn-ea"/>
              </a:rPr>
              <a:t/>
            </a:r>
            <a:br>
              <a:rPr lang="zh-CN" altLang="en-US" sz="2100" dirty="0">
                <a:solidFill>
                  <a:prstClr val="black"/>
                </a:solidFill>
                <a:latin typeface="+mn-lt"/>
                <a:ea typeface="+mn-ea"/>
              </a:rPr>
            </a:br>
            <a:endParaRPr lang="en-US" altLang="zh-CN" sz="21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prstClr val="black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790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矩形 28"/>
          <p:cNvSpPr>
            <a:spLocks noChangeArrowheads="1"/>
          </p:cNvSpPr>
          <p:nvPr/>
        </p:nvSpPr>
        <p:spPr bwMode="auto">
          <a:xfrm>
            <a:off x="0" y="769938"/>
            <a:ext cx="8977313" cy="48577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21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1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内地发展</a:t>
            </a:r>
            <a:endParaRPr lang="zh-CN" altLang="en-US" sz="21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2" name="组合 30"/>
          <p:cNvGrpSpPr>
            <a:grpSpLocks/>
          </p:cNvGrpSpPr>
          <p:nvPr/>
        </p:nvGrpSpPr>
        <p:grpSpPr bwMode="auto">
          <a:xfrm>
            <a:off x="52388" y="2535238"/>
            <a:ext cx="1879600" cy="2176462"/>
            <a:chOff x="620994" y="1186192"/>
            <a:chExt cx="3096344" cy="4370999"/>
          </a:xfrm>
        </p:grpSpPr>
        <p:sp>
          <p:nvSpPr>
            <p:cNvPr id="78862" name="椭圆 7"/>
            <p:cNvSpPr>
              <a:spLocks noChangeArrowheads="1"/>
            </p:cNvSpPr>
            <p:nvPr/>
          </p:nvSpPr>
          <p:spPr bwMode="auto">
            <a:xfrm>
              <a:off x="1150137" y="1964365"/>
              <a:ext cx="2088233" cy="28282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zh-CN" sz="1200" b="1">
                <a:solidFill>
                  <a:srgbClr val="FFFFFF"/>
                </a:solidFill>
                <a:latin typeface="微软雅黑" pitchFamily="34" charset="-122"/>
              </a:endParaRPr>
            </a:p>
            <a:p>
              <a:pPr algn="ctr" eaLnBrk="1" hangingPunct="1"/>
              <a:endParaRPr lang="en-US" altLang="zh-CN" sz="1200" b="1">
                <a:solidFill>
                  <a:srgbClr val="FFFFFF"/>
                </a:solidFill>
                <a:latin typeface="微软雅黑" pitchFamily="34" charset="-122"/>
              </a:endParaRPr>
            </a:p>
            <a:p>
              <a:pPr algn="ctr" eaLnBrk="1" hangingPunct="1"/>
              <a:endParaRPr lang="en-US" altLang="zh-CN" sz="1200" b="1">
                <a:solidFill>
                  <a:srgbClr val="FFFFFF"/>
                </a:solidFill>
                <a:latin typeface="微软雅黑" pitchFamily="34" charset="-122"/>
              </a:endParaRPr>
            </a:p>
            <a:p>
              <a:pPr algn="ctr" eaLnBrk="1" hangingPunct="1"/>
              <a:endParaRPr lang="en-US" altLang="zh-CN" sz="1200" b="1">
                <a:solidFill>
                  <a:srgbClr val="FFFFFF"/>
                </a:solidFill>
                <a:latin typeface="微软雅黑" pitchFamily="34" charset="-122"/>
              </a:endParaRPr>
            </a:p>
            <a:p>
              <a:pPr algn="ctr" eaLnBrk="1" hangingPunct="1"/>
              <a:endParaRPr lang="en-US" altLang="zh-CN" sz="1200" b="1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  <p:sp>
          <p:nvSpPr>
            <p:cNvPr id="78863" name="椭圆 8"/>
            <p:cNvSpPr>
              <a:spLocks noChangeArrowheads="1"/>
            </p:cNvSpPr>
            <p:nvPr/>
          </p:nvSpPr>
          <p:spPr bwMode="auto">
            <a:xfrm>
              <a:off x="620994" y="1186192"/>
              <a:ext cx="3096344" cy="4370999"/>
            </a:xfrm>
            <a:prstGeom prst="ellipse">
              <a:avLst/>
            </a:prstGeom>
            <a:noFill/>
            <a:ln w="6350">
              <a:solidFill>
                <a:srgbClr val="C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zh-CN" sz="1200" b="1">
                <a:solidFill>
                  <a:srgbClr val="FFFFFF"/>
                </a:solidFill>
                <a:latin typeface="微软雅黑" pitchFamily="34" charset="-122"/>
              </a:endParaRPr>
            </a:p>
            <a:p>
              <a:pPr algn="ctr" eaLnBrk="1" hangingPunct="1"/>
              <a:endParaRPr lang="en-US" altLang="zh-CN" sz="1200" b="1">
                <a:solidFill>
                  <a:srgbClr val="FFFFFF"/>
                </a:solidFill>
                <a:latin typeface="微软雅黑" pitchFamily="34" charset="-122"/>
              </a:endParaRPr>
            </a:p>
            <a:p>
              <a:pPr algn="ctr" eaLnBrk="1" hangingPunct="1"/>
              <a:endParaRPr lang="en-US" altLang="zh-CN" sz="1200" b="1">
                <a:solidFill>
                  <a:srgbClr val="FFFFFF"/>
                </a:solidFill>
                <a:latin typeface="微软雅黑" pitchFamily="34" charset="-122"/>
              </a:endParaRPr>
            </a:p>
            <a:p>
              <a:pPr algn="ctr" eaLnBrk="1" hangingPunct="1"/>
              <a:endParaRPr lang="en-US" altLang="zh-CN" sz="1200" b="1">
                <a:solidFill>
                  <a:srgbClr val="FFFFFF"/>
                </a:solidFill>
                <a:latin typeface="微软雅黑" pitchFamily="34" charset="-122"/>
              </a:endParaRPr>
            </a:p>
            <a:p>
              <a:pPr algn="ctr" eaLnBrk="1" hangingPunct="1"/>
              <a:endParaRPr lang="en-US" altLang="zh-CN" sz="1200" b="1">
                <a:solidFill>
                  <a:srgbClr val="FFFFFF"/>
                </a:solidFill>
                <a:latin typeface="微软雅黑" pitchFamily="34" charset="-122"/>
              </a:endParaRPr>
            </a:p>
            <a:p>
              <a:pPr algn="ctr" eaLnBrk="1" hangingPunct="1"/>
              <a:endParaRPr lang="en-US" altLang="zh-CN" sz="1200" b="1">
                <a:solidFill>
                  <a:srgbClr val="FFFFFF"/>
                </a:solidFill>
                <a:latin typeface="微软雅黑" pitchFamily="34" charset="-122"/>
              </a:endParaRPr>
            </a:p>
            <a:p>
              <a:pPr algn="ctr" eaLnBrk="1" hangingPunct="1"/>
              <a:endParaRPr lang="en-US" altLang="zh-CN" sz="1200" b="1">
                <a:solidFill>
                  <a:srgbClr val="FFFFFF"/>
                </a:solidFill>
                <a:latin typeface="微软雅黑" pitchFamily="34" charset="-122"/>
              </a:endParaRPr>
            </a:p>
            <a:p>
              <a:pPr algn="ctr" eaLnBrk="1" hangingPunct="1"/>
              <a:endParaRPr lang="zh-CN" altLang="en-US" sz="1200" b="1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  <p:sp>
          <p:nvSpPr>
            <p:cNvPr id="78864" name="TextBox 13"/>
            <p:cNvSpPr txBox="1">
              <a:spLocks noChangeArrowheads="1"/>
            </p:cNvSpPr>
            <p:nvPr/>
          </p:nvSpPr>
          <p:spPr bwMode="auto">
            <a:xfrm>
              <a:off x="1218429" y="2539782"/>
              <a:ext cx="1887991" cy="1645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渝</a:t>
              </a:r>
              <a:endParaRPr lang="en-US" altLang="zh-CN" sz="24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eaLnBrk="1" hangingPunct="1"/>
              <a:r>
                <a:rPr lang="zh-CN" altLang="en-US" sz="2400" b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新欧</a:t>
              </a:r>
              <a:endParaRPr lang="en-US" altLang="zh-CN" sz="24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rot="16200000" flipH="1">
            <a:off x="1816100" y="3808413"/>
            <a:ext cx="668338" cy="322262"/>
          </a:xfrm>
          <a:prstGeom prst="line">
            <a:avLst/>
          </a:prstGeom>
          <a:ln w="28575">
            <a:solidFill>
              <a:srgbClr val="C0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5400000" flipH="1" flipV="1">
            <a:off x="1788319" y="3112294"/>
            <a:ext cx="723900" cy="322262"/>
          </a:xfrm>
          <a:prstGeom prst="line">
            <a:avLst/>
          </a:prstGeom>
          <a:ln w="28575">
            <a:solidFill>
              <a:srgbClr val="C0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311400" y="2916238"/>
            <a:ext cx="457200" cy="1587"/>
          </a:xfrm>
          <a:prstGeom prst="line">
            <a:avLst/>
          </a:prstGeom>
          <a:ln w="28575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311400" y="4303713"/>
            <a:ext cx="457200" cy="1587"/>
          </a:xfrm>
          <a:prstGeom prst="line">
            <a:avLst/>
          </a:prstGeom>
          <a:ln w="28575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235450" y="1970088"/>
            <a:ext cx="3800475" cy="11303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14313" indent="-2143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5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沿途海关监管互认，即只进行一次海关检查，不必重复关检，</a:t>
            </a:r>
            <a:r>
              <a:rPr lang="zh-CN" altLang="en-US" sz="15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节约运输时间成本。</a:t>
            </a:r>
            <a:endParaRPr lang="en-US" altLang="zh-CN" sz="15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圆角矩形 15"/>
          <p:cNvSpPr>
            <a:spLocks noChangeArrowheads="1"/>
          </p:cNvSpPr>
          <p:nvPr/>
        </p:nvSpPr>
        <p:spPr bwMode="auto">
          <a:xfrm>
            <a:off x="2298700" y="2630488"/>
            <a:ext cx="1733550" cy="23018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34284" rIns="68569" bIns="34284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 sz="9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Lao UI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370138" y="2601913"/>
            <a:ext cx="1662112" cy="2540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lIns="68569" tIns="34284" rIns="68569" bIns="34284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Lao UI" pitchFamily="34" charset="0"/>
              </a:rPr>
              <a:t>“安智贸协议”</a:t>
            </a:r>
          </a:p>
        </p:txBody>
      </p:sp>
      <p:sp>
        <p:nvSpPr>
          <p:cNvPr id="18" name="圆角矩形 17"/>
          <p:cNvSpPr>
            <a:spLocks noChangeArrowheads="1"/>
          </p:cNvSpPr>
          <p:nvPr/>
        </p:nvSpPr>
        <p:spPr bwMode="auto">
          <a:xfrm>
            <a:off x="2311400" y="4459288"/>
            <a:ext cx="1720850" cy="23018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34284" rIns="68569" bIns="34284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 sz="9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Lao UI" pitchFamily="34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346325" y="4476750"/>
            <a:ext cx="1685925" cy="25400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lIns="68569" tIns="34284" rIns="68569" bIns="34284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Lao UI" pitchFamily="34" charset="0"/>
              </a:rPr>
              <a:t>运费价格持续降低</a:t>
            </a:r>
          </a:p>
        </p:txBody>
      </p:sp>
      <p:sp>
        <p:nvSpPr>
          <p:cNvPr id="20" name="矩形 19"/>
          <p:cNvSpPr/>
          <p:nvPr/>
        </p:nvSpPr>
        <p:spPr>
          <a:xfrm>
            <a:off x="4235450" y="3690938"/>
            <a:ext cx="3800475" cy="19970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marL="214313" indent="-21431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CN" altLang="en-US" sz="1350" dirty="0">
                <a:solidFill>
                  <a:prstClr val="black"/>
                </a:solidFill>
                <a:latin typeface="微软雅黑"/>
                <a:ea typeface="微软雅黑"/>
              </a:rPr>
              <a:t>运费价格持续降低：</a:t>
            </a:r>
            <a:endParaRPr lang="en-US" altLang="zh-CN" sz="1350" dirty="0">
              <a:solidFill>
                <a:prstClr val="black"/>
              </a:solidFill>
              <a:latin typeface="微软雅黑"/>
              <a:ea typeface="微软雅黑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dirty="0">
                <a:solidFill>
                  <a:prstClr val="black"/>
                </a:solidFill>
                <a:latin typeface="微软雅黑"/>
                <a:ea typeface="微软雅黑"/>
              </a:rPr>
              <a:t>↓渝新欧”刚起步的时候</a:t>
            </a:r>
            <a:r>
              <a:rPr lang="en-US" altLang="zh-CN" sz="1350" dirty="0">
                <a:solidFill>
                  <a:prstClr val="black"/>
                </a:solidFill>
                <a:latin typeface="微软雅黑"/>
                <a:ea typeface="微软雅黑"/>
              </a:rPr>
              <a:t>,</a:t>
            </a:r>
            <a:r>
              <a:rPr lang="zh-CN" altLang="en-US" sz="1350" dirty="0">
                <a:solidFill>
                  <a:prstClr val="black"/>
                </a:solidFill>
                <a:latin typeface="微软雅黑"/>
                <a:ea typeface="微软雅黑"/>
              </a:rPr>
              <a:t>箱公里价格是</a:t>
            </a:r>
            <a:r>
              <a:rPr lang="en-US" altLang="zh-CN" sz="1350" dirty="0">
                <a:solidFill>
                  <a:prstClr val="black"/>
                </a:solidFill>
                <a:latin typeface="微软雅黑"/>
                <a:ea typeface="微软雅黑"/>
              </a:rPr>
              <a:t>1</a:t>
            </a:r>
            <a:r>
              <a:rPr lang="zh-CN" altLang="en-US" sz="1350" dirty="0">
                <a:solidFill>
                  <a:prstClr val="black"/>
                </a:solidFill>
                <a:latin typeface="微软雅黑"/>
                <a:ea typeface="微软雅黑"/>
              </a:rPr>
              <a:t>美元；</a:t>
            </a:r>
            <a:endParaRPr lang="en-US" altLang="zh-CN" sz="1350" dirty="0">
              <a:solidFill>
                <a:prstClr val="black"/>
              </a:solidFill>
              <a:latin typeface="微软雅黑"/>
              <a:ea typeface="微软雅黑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50" dirty="0">
                <a:solidFill>
                  <a:prstClr val="black"/>
                </a:solidFill>
                <a:latin typeface="微软雅黑"/>
                <a:ea typeface="微软雅黑"/>
              </a:rPr>
              <a:t>↓2012</a:t>
            </a:r>
            <a:r>
              <a:rPr lang="zh-CN" altLang="en-US" sz="1350" dirty="0">
                <a:solidFill>
                  <a:prstClr val="black"/>
                </a:solidFill>
                <a:latin typeface="微软雅黑"/>
                <a:ea typeface="微软雅黑"/>
              </a:rPr>
              <a:t>年</a:t>
            </a:r>
            <a:r>
              <a:rPr lang="en-US" altLang="zh-CN" sz="1350" dirty="0">
                <a:solidFill>
                  <a:prstClr val="black"/>
                </a:solidFill>
                <a:latin typeface="微软雅黑"/>
                <a:ea typeface="微软雅黑"/>
              </a:rPr>
              <a:t>,</a:t>
            </a:r>
            <a:r>
              <a:rPr lang="zh-CN" altLang="en-US" sz="1350" dirty="0">
                <a:solidFill>
                  <a:prstClr val="black"/>
                </a:solidFill>
                <a:latin typeface="微软雅黑"/>
                <a:ea typeface="微软雅黑"/>
              </a:rPr>
              <a:t>箱公里价格降低到</a:t>
            </a:r>
            <a:r>
              <a:rPr lang="en-US" altLang="zh-CN" sz="1350" dirty="0">
                <a:solidFill>
                  <a:prstClr val="black"/>
                </a:solidFill>
                <a:latin typeface="微软雅黑"/>
                <a:ea typeface="微软雅黑"/>
              </a:rPr>
              <a:t>0.8</a:t>
            </a:r>
            <a:r>
              <a:rPr lang="zh-CN" altLang="en-US" sz="1350" dirty="0">
                <a:solidFill>
                  <a:prstClr val="black"/>
                </a:solidFill>
                <a:latin typeface="微软雅黑"/>
                <a:ea typeface="微软雅黑"/>
              </a:rPr>
              <a:t>美元</a:t>
            </a:r>
            <a:r>
              <a:rPr lang="en-US" altLang="zh-CN" sz="1350" dirty="0">
                <a:solidFill>
                  <a:prstClr val="black"/>
                </a:solidFill>
                <a:latin typeface="微软雅黑"/>
                <a:ea typeface="微软雅黑"/>
              </a:rPr>
              <a:t>,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50" dirty="0">
                <a:solidFill>
                  <a:prstClr val="black"/>
                </a:solidFill>
                <a:latin typeface="微软雅黑"/>
                <a:ea typeface="微软雅黑"/>
              </a:rPr>
              <a:t>↓ 2013</a:t>
            </a:r>
            <a:r>
              <a:rPr lang="zh-CN" altLang="en-US" sz="1350" dirty="0">
                <a:solidFill>
                  <a:prstClr val="black"/>
                </a:solidFill>
                <a:latin typeface="微软雅黑"/>
                <a:ea typeface="微软雅黑"/>
              </a:rPr>
              <a:t>年箱公里价格降低到</a:t>
            </a:r>
            <a:r>
              <a:rPr lang="en-US" altLang="zh-CN" sz="1350" dirty="0">
                <a:solidFill>
                  <a:prstClr val="black"/>
                </a:solidFill>
                <a:latin typeface="微软雅黑"/>
                <a:ea typeface="微软雅黑"/>
              </a:rPr>
              <a:t>0.7</a:t>
            </a:r>
            <a:r>
              <a:rPr lang="zh-CN" altLang="en-US" sz="1350" dirty="0">
                <a:solidFill>
                  <a:prstClr val="black"/>
                </a:solidFill>
                <a:latin typeface="微软雅黑"/>
                <a:ea typeface="微软雅黑"/>
              </a:rPr>
              <a:t>美元</a:t>
            </a:r>
            <a:r>
              <a:rPr lang="en-US" altLang="zh-CN" sz="1350" dirty="0">
                <a:solidFill>
                  <a:prstClr val="black"/>
                </a:solidFill>
                <a:latin typeface="微软雅黑"/>
                <a:ea typeface="微软雅黑"/>
              </a:rPr>
              <a:t>,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50" dirty="0">
                <a:solidFill>
                  <a:prstClr val="black"/>
                </a:solidFill>
                <a:latin typeface="微软雅黑"/>
                <a:ea typeface="微软雅黑"/>
              </a:rPr>
              <a:t>↓ 2014</a:t>
            </a:r>
            <a:r>
              <a:rPr lang="zh-CN" altLang="en-US" sz="1350" dirty="0">
                <a:solidFill>
                  <a:prstClr val="black"/>
                </a:solidFill>
                <a:latin typeface="微软雅黑"/>
                <a:ea typeface="微软雅黑"/>
              </a:rPr>
              <a:t>年箱公里价格进而降低到</a:t>
            </a:r>
            <a:r>
              <a:rPr lang="en-US" altLang="zh-CN" sz="1350" dirty="0">
                <a:solidFill>
                  <a:prstClr val="black"/>
                </a:solidFill>
                <a:latin typeface="微软雅黑"/>
                <a:ea typeface="微软雅黑"/>
              </a:rPr>
              <a:t>0.6</a:t>
            </a:r>
            <a:r>
              <a:rPr lang="zh-CN" altLang="en-US" sz="1350" dirty="0">
                <a:solidFill>
                  <a:prstClr val="black"/>
                </a:solidFill>
                <a:latin typeface="微软雅黑"/>
                <a:ea typeface="微软雅黑"/>
              </a:rPr>
              <a:t>美元</a:t>
            </a:r>
            <a:r>
              <a:rPr lang="en-US" altLang="zh-CN" sz="1350" dirty="0">
                <a:solidFill>
                  <a:prstClr val="black"/>
                </a:solidFill>
                <a:latin typeface="微软雅黑"/>
                <a:ea typeface="微软雅黑"/>
              </a:rPr>
              <a:t>,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b="1" dirty="0">
                <a:solidFill>
                  <a:prstClr val="black"/>
                </a:solidFill>
                <a:latin typeface="微软雅黑"/>
                <a:ea typeface="微软雅黑"/>
              </a:rPr>
              <a:t>节约运输成本。</a:t>
            </a:r>
            <a:endParaRPr lang="en-US" altLang="zh-CN" sz="1500" b="1" dirty="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12916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内容占位符 2"/>
          <p:cNvSpPr>
            <a:spLocks noGrp="1"/>
          </p:cNvSpPr>
          <p:nvPr>
            <p:ph idx="1"/>
          </p:nvPr>
        </p:nvSpPr>
        <p:spPr>
          <a:xfrm>
            <a:off x="376238" y="1604963"/>
            <a:ext cx="7886700" cy="3424237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 typeface="Arial" charset="0"/>
              <a:buNone/>
            </a:pPr>
            <a:r>
              <a:rPr lang="zh-CN" altLang="en-US" sz="2000" b="1" smtClean="0">
                <a:latin typeface="微软雅黑" pitchFamily="34" charset="-122"/>
                <a:ea typeface="微软雅黑" pitchFamily="34" charset="-122"/>
              </a:rPr>
              <a:t>有利于总体经济发展，有利于穷人发展</a:t>
            </a:r>
            <a:endParaRPr lang="en-US" altLang="zh-CN" sz="2000" b="1" smtClean="0"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lnSpc>
                <a:spcPct val="120000"/>
              </a:lnSpc>
              <a:buFont typeface="Arial" charset="0"/>
              <a:buNone/>
            </a:pPr>
            <a:endParaRPr lang="en-US" altLang="zh-CN" sz="1800" smtClean="0"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lnSpc>
                <a:spcPct val="120000"/>
              </a:lnSpc>
              <a:buFont typeface="Arial" charset="0"/>
              <a:buNone/>
            </a:pPr>
            <a:endParaRPr lang="en-US" altLang="zh-CN" sz="180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9875" name="矩形 28"/>
          <p:cNvSpPr>
            <a:spLocks noChangeArrowheads="1"/>
          </p:cNvSpPr>
          <p:nvPr/>
        </p:nvSpPr>
        <p:spPr bwMode="auto">
          <a:xfrm>
            <a:off x="0" y="736600"/>
            <a:ext cx="8977313" cy="48577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21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21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惠及不同收入群体，对低收入群体尤其有利</a:t>
            </a:r>
            <a:endParaRPr lang="zh-CN" altLang="en-US" sz="21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1073623" y="266624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34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矩形 28"/>
          <p:cNvSpPr>
            <a:spLocks noChangeArrowheads="1"/>
          </p:cNvSpPr>
          <p:nvPr/>
        </p:nvSpPr>
        <p:spPr bwMode="auto">
          <a:xfrm>
            <a:off x="0" y="582613"/>
            <a:ext cx="9144000" cy="88900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20000"/>
              </a:lnSpc>
              <a:buFont typeface="Arial" charset="0"/>
              <a:buNone/>
            </a:pPr>
            <a:endParaRPr lang="en-US" altLang="zh-CN" sz="32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80899" name="标题 1"/>
          <p:cNvSpPr>
            <a:spLocks noGrp="1"/>
          </p:cNvSpPr>
          <p:nvPr>
            <p:ph type="title"/>
          </p:nvPr>
        </p:nvSpPr>
        <p:spPr>
          <a:xfrm>
            <a:off x="382588" y="596900"/>
            <a:ext cx="7886700" cy="995363"/>
          </a:xfrm>
        </p:spPr>
        <p:txBody>
          <a:bodyPr>
            <a:noAutofit/>
          </a:bodyPr>
          <a:lstStyle/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五、我国“一带一路”战略：传承和创新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6413" y="1592263"/>
            <a:ext cx="8134350" cy="49022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这些一带一路国家与中国关系，互为对方的：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），产品和服务市场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），生产要素来源地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），交通过境地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），国际经济一体化分工体系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推动“一带一路”建设就是推动一带一路经济之间的相互融合，进而促进各个国家的资源得到优化配置、经济平稳发展，减小地区差距，改善收入分配，同时避免资源诅咒、环境恶化。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7263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矩形 28"/>
          <p:cNvSpPr>
            <a:spLocks noChangeArrowheads="1"/>
          </p:cNvSpPr>
          <p:nvPr/>
        </p:nvSpPr>
        <p:spPr bwMode="auto">
          <a:xfrm>
            <a:off x="0" y="582613"/>
            <a:ext cx="9144000" cy="88900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20000"/>
              </a:lnSpc>
              <a:buFont typeface="Arial" charset="0"/>
              <a:buNone/>
            </a:pPr>
            <a:endParaRPr lang="en-US" altLang="zh-CN" sz="32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80899" name="标题 1"/>
          <p:cNvSpPr>
            <a:spLocks noGrp="1"/>
          </p:cNvSpPr>
          <p:nvPr>
            <p:ph type="title"/>
          </p:nvPr>
        </p:nvSpPr>
        <p:spPr>
          <a:xfrm>
            <a:off x="382588" y="596900"/>
            <a:ext cx="7886700" cy="995363"/>
          </a:xfrm>
        </p:spPr>
        <p:txBody>
          <a:bodyPr>
            <a:noAutofit/>
          </a:bodyPr>
          <a:lstStyle/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五、我国“一带一路”战略：传承和创新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6413" y="1592263"/>
            <a:ext cx="8134350" cy="49022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要实现上述目标：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，理解各个经济体之间的互补性很重要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b="1" dirty="0" smtClean="0"/>
              <a:t>2</a:t>
            </a:r>
            <a:r>
              <a:rPr lang="zh-CN" altLang="en-US" b="1" dirty="0" smtClean="0"/>
              <a:t>、合作需要的制度安排同样重要</a:t>
            </a:r>
            <a:endParaRPr lang="en-US" altLang="zh-CN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b="1" dirty="0" smtClean="0">
                <a:solidFill>
                  <a:srgbClr val="FF0000"/>
                </a:solidFill>
              </a:rPr>
              <a:t>（</a:t>
            </a:r>
            <a:r>
              <a:rPr lang="en-US" altLang="zh-CN" b="1" dirty="0" smtClean="0">
                <a:solidFill>
                  <a:srgbClr val="FF0000"/>
                </a:solidFill>
              </a:rPr>
              <a:t>1</a:t>
            </a:r>
            <a:r>
              <a:rPr lang="zh-CN" altLang="en-US" b="1" dirty="0" smtClean="0">
                <a:solidFill>
                  <a:srgbClr val="FF0000"/>
                </a:solidFill>
              </a:rPr>
              <a:t>），亚投行（</a:t>
            </a:r>
            <a:r>
              <a:rPr lang="en-US" altLang="zh-CN" b="1" dirty="0" smtClean="0">
                <a:solidFill>
                  <a:srgbClr val="FF0000"/>
                </a:solidFill>
              </a:rPr>
              <a:t>AIIB)</a:t>
            </a:r>
            <a:r>
              <a:rPr lang="zh-CN" altLang="en-US" b="1" dirty="0" smtClean="0">
                <a:solidFill>
                  <a:srgbClr val="FF0000"/>
                </a:solidFill>
              </a:rPr>
              <a:t>：资金融通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b="1" dirty="0" smtClean="0">
                <a:solidFill>
                  <a:srgbClr val="FF0000"/>
                </a:solidFill>
              </a:rPr>
              <a:t>（</a:t>
            </a:r>
            <a:r>
              <a:rPr lang="en-US" altLang="zh-CN" b="1" dirty="0" smtClean="0">
                <a:solidFill>
                  <a:srgbClr val="FF0000"/>
                </a:solidFill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</a:rPr>
              <a:t>），亚洲贸易组织（</a:t>
            </a:r>
            <a:r>
              <a:rPr lang="en-US" altLang="zh-CN" b="1" dirty="0" smtClean="0">
                <a:solidFill>
                  <a:srgbClr val="FF0000"/>
                </a:solidFill>
              </a:rPr>
              <a:t>ATO)</a:t>
            </a:r>
            <a:r>
              <a:rPr lang="zh-CN" altLang="en-US" b="1" dirty="0" smtClean="0">
                <a:solidFill>
                  <a:srgbClr val="FF0000"/>
                </a:solidFill>
              </a:rPr>
              <a:t>：推动贸易一体化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b="1" dirty="0" smtClean="0">
                <a:solidFill>
                  <a:srgbClr val="FF0000"/>
                </a:solidFill>
              </a:rPr>
              <a:t>（</a:t>
            </a:r>
            <a:r>
              <a:rPr lang="en-US" altLang="zh-CN" b="1" dirty="0" smtClean="0">
                <a:solidFill>
                  <a:srgbClr val="FF0000"/>
                </a:solidFill>
              </a:rPr>
              <a:t>3</a:t>
            </a:r>
            <a:r>
              <a:rPr lang="zh-CN" altLang="en-US" b="1" dirty="0" smtClean="0">
                <a:solidFill>
                  <a:srgbClr val="FF0000"/>
                </a:solidFill>
              </a:rPr>
              <a:t>），经济稳定组织（</a:t>
            </a:r>
            <a:r>
              <a:rPr lang="en-US" altLang="zh-CN" b="1" dirty="0" smtClean="0">
                <a:solidFill>
                  <a:srgbClr val="FF0000"/>
                </a:solidFill>
              </a:rPr>
              <a:t>AESO</a:t>
            </a:r>
            <a:r>
              <a:rPr lang="zh-CN" altLang="en-US" b="1" dirty="0" smtClean="0">
                <a:solidFill>
                  <a:srgbClr val="FF0000"/>
                </a:solidFill>
              </a:rPr>
              <a:t>）：预防和稳定经济波动的功能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0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538" y="133350"/>
            <a:ext cx="7886700" cy="6715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HDI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：人类发展指数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南亚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西亚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中亚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西欧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083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1" t="23911" r="2036" b="6461"/>
          <a:stretch>
            <a:fillRect/>
          </a:stretch>
        </p:blipFill>
        <p:spPr>
          <a:xfrm>
            <a:off x="0" y="804863"/>
            <a:ext cx="9144000" cy="6053137"/>
          </a:xfrm>
        </p:spPr>
      </p:pic>
    </p:spTree>
    <p:extLst>
      <p:ext uri="{BB962C8B-B14F-4D97-AF65-F5344CB8AC3E}">
        <p14:creationId xmlns:p14="http://schemas.microsoft.com/office/powerpoint/2010/main" val="172745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矩形 28"/>
          <p:cNvSpPr>
            <a:spLocks noChangeArrowheads="1"/>
          </p:cNvSpPr>
          <p:nvPr/>
        </p:nvSpPr>
        <p:spPr bwMode="auto">
          <a:xfrm>
            <a:off x="0" y="582613"/>
            <a:ext cx="9144000" cy="88900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20000"/>
              </a:lnSpc>
              <a:buFont typeface="Arial" charset="0"/>
              <a:buNone/>
            </a:pPr>
            <a:endParaRPr lang="en-US" altLang="zh-CN" sz="32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80899" name="标题 1"/>
          <p:cNvSpPr>
            <a:spLocks noGrp="1"/>
          </p:cNvSpPr>
          <p:nvPr>
            <p:ph type="title"/>
          </p:nvPr>
        </p:nvSpPr>
        <p:spPr>
          <a:xfrm>
            <a:off x="382588" y="596900"/>
            <a:ext cx="7886700" cy="995363"/>
          </a:xfrm>
        </p:spPr>
        <p:txBody>
          <a:bodyPr>
            <a:noAutofit/>
          </a:bodyPr>
          <a:lstStyle/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五、我国“一带一路”战略：传承和创新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6413" y="1592263"/>
            <a:ext cx="8134350" cy="49022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，三大组织需要从现行体系中学习：</a:t>
            </a:r>
            <a:endParaRPr lang="en-US" altLang="zh-CN" sz="4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），做事情的过程中，产业、企业务必有保护自己的手段和措施。投资保护协定要先行；投资保护协定的内容和形式都要有创新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），政府先行，首先启动大规模谈判，建立保护企业的机制，减少他们的摩擦。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4400" b="1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，建立三大组织需要的创新</a:t>
            </a:r>
            <a:endParaRPr lang="en-US" altLang="zh-CN" sz="4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），能促进他们的发展么？要注意避免资源诅咒（对规则制定的含义）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），不同群体能共享与中国的发展成果么？（对规则制定的含义？）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），建立合理的成果分享机制，避免掠夺主义思维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），鼓励企业提升当地的人民和基础设施的产出能力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263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内容占位符 2"/>
          <p:cNvSpPr>
            <a:spLocks noGrp="1"/>
          </p:cNvSpPr>
          <p:nvPr>
            <p:ph idx="1"/>
          </p:nvPr>
        </p:nvSpPr>
        <p:spPr>
          <a:xfrm>
            <a:off x="506413" y="233363"/>
            <a:ext cx="7886700" cy="597217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 3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，中央政府先行：自我扬弃：不是去拯救落后国家的，避免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60 70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年代的无偿援助，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，高校和科研机构先行：大规模的研究、培训先行，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），重点研究“亚投行”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），重点研究“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渝新欧”</a:t>
            </a:r>
            <a:endParaRPr lang="en-US" altLang="zh-CN" sz="24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），重点研究“中石油”</a:t>
            </a:r>
            <a:endParaRPr lang="en-US" altLang="zh-CN" sz="24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），培训一带一路国家人才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，发布投资企业走出去指南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总结海外投资的经验和教训，发布“一带一路”投资企业走出去的指南、基本规范。个案分析，研究海外投资成功的案例，分析相关投资风险，经济风险以及汇率风险等，提高企业家、尤其是草根企业家的风险意识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20000"/>
              </a:lnSpc>
            </a:pPr>
            <a:endParaRPr lang="en-US" altLang="zh-CN" sz="1800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841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内容占位符 2"/>
          <p:cNvSpPr>
            <a:spLocks noGrp="1"/>
          </p:cNvSpPr>
          <p:nvPr>
            <p:ph idx="1"/>
          </p:nvPr>
        </p:nvSpPr>
        <p:spPr>
          <a:xfrm>
            <a:off x="506413" y="1296988"/>
            <a:ext cx="7886700" cy="43815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，金融服务业先行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金融业应将目光瞄准一带一路国家，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一面深入研究其产业和产品，寻找好的投资标的和投资渠道，从而获得更高的投资收益；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一面建立健全金融市场，促进金融创新，通过设计好的金融产品，来为一带一路建设融资；</a:t>
            </a:r>
          </a:p>
          <a:p>
            <a:pPr eaLnBrk="1" hangingPunct="1">
              <a:lnSpc>
                <a:spcPct val="120000"/>
              </a:lnSpc>
            </a:pPr>
            <a:endParaRPr lang="en-US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93316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6000" smtClean="0"/>
              <a:t>总结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zh-CN" altLang="en-US" sz="2800" b="1" dirty="0" smtClean="0"/>
              <a:t>发展是一带一路国家的首要问题</a:t>
            </a:r>
            <a:endParaRPr lang="en-US" altLang="zh-CN" sz="2800" b="1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zh-CN" altLang="en-US" sz="2800" b="1" dirty="0"/>
              <a:t>现行国际经济体系对一带一路经济体助力有限</a:t>
            </a:r>
            <a:endParaRPr lang="en-US" altLang="zh-CN" sz="2800" b="1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zh-CN" altLang="en-US" sz="2800" b="1" dirty="0" smtClean="0"/>
              <a:t>与一带一路经济体合作：有机遇有风险</a:t>
            </a:r>
            <a:endParaRPr lang="en-US" altLang="zh-CN" sz="2800" b="1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zh-CN" altLang="en-US" sz="2800" b="1" dirty="0" smtClean="0"/>
              <a:t>中国模式与一带一路经济体：互利共赢</a:t>
            </a:r>
            <a:endParaRPr lang="en-US" altLang="zh-CN" sz="2800" b="1" dirty="0" smtClean="0"/>
          </a:p>
          <a:p>
            <a:pPr>
              <a:defRPr/>
            </a:pPr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）建立亚投行、亚洲贸易组织和亚洲经济稳定基金</a:t>
            </a:r>
            <a:endParaRPr lang="en-US" altLang="zh-CN" dirty="0" smtClean="0"/>
          </a:p>
          <a:p>
            <a:pPr>
              <a:defRPr/>
            </a:pPr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）建立三大组织的逻辑和原则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91648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文本框 15"/>
          <p:cNvSpPr>
            <a:spLocks noChangeArrowheads="1"/>
          </p:cNvSpPr>
          <p:nvPr/>
        </p:nvSpPr>
        <p:spPr bwMode="auto">
          <a:xfrm>
            <a:off x="0" y="1530350"/>
            <a:ext cx="9144000" cy="2751138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 charset="0"/>
              <a:buNone/>
              <a:defRPr/>
            </a:pPr>
            <a:r>
              <a:rPr lang="zh-CN" altLang="en-US" sz="4800" b="1" dirty="0" smtClean="0">
                <a:solidFill>
                  <a:srgbClr val="FFFFFF"/>
                </a:solidFill>
                <a:latin typeface="微软雅黑" pitchFamily="34" charset="-122"/>
                <a:ea typeface="+mn-ea"/>
                <a:sym typeface="微软雅黑" pitchFamily="34" charset="-122"/>
              </a:rPr>
              <a:t>粗浅工作</a:t>
            </a:r>
            <a:endParaRPr lang="en-US" altLang="zh-CN" sz="4800" b="1" dirty="0">
              <a:solidFill>
                <a:srgbClr val="FFFFFF"/>
              </a:solidFill>
              <a:latin typeface="微软雅黑" pitchFamily="34" charset="-122"/>
              <a:ea typeface="+mn-ea"/>
              <a:sym typeface="微软雅黑" pitchFamily="34" charset="-122"/>
            </a:endParaRPr>
          </a:p>
          <a:p>
            <a:pPr algn="ctr">
              <a:lnSpc>
                <a:spcPct val="120000"/>
              </a:lnSpc>
              <a:buFont typeface="Arial" charset="0"/>
              <a:buNone/>
              <a:defRPr/>
            </a:pPr>
            <a:r>
              <a:rPr lang="zh-CN" altLang="en-US" sz="4800" b="1" dirty="0">
                <a:solidFill>
                  <a:srgbClr val="FFFFFF"/>
                </a:solidFill>
                <a:latin typeface="微软雅黑" pitchFamily="34" charset="-122"/>
                <a:ea typeface="+mn-ea"/>
                <a:sym typeface="微软雅黑" pitchFamily="34" charset="-122"/>
              </a:rPr>
              <a:t>请惠寄批评和建议至</a:t>
            </a:r>
            <a:endParaRPr lang="en-US" altLang="zh-CN" sz="4800" b="1" dirty="0">
              <a:solidFill>
                <a:srgbClr val="FFFFFF"/>
              </a:solidFill>
              <a:latin typeface="微软雅黑" pitchFamily="34" charset="-122"/>
              <a:ea typeface="+mn-ea"/>
              <a:sym typeface="微软雅黑" pitchFamily="34" charset="-122"/>
            </a:endParaRPr>
          </a:p>
          <a:p>
            <a:pPr algn="ctr">
              <a:lnSpc>
                <a:spcPct val="120000"/>
              </a:lnSpc>
              <a:buFont typeface="Arial" charset="0"/>
              <a:buNone/>
              <a:defRPr/>
            </a:pPr>
            <a:r>
              <a:rPr lang="en-US" altLang="zh-CN" sz="4800" b="1" dirty="0">
                <a:solidFill>
                  <a:srgbClr val="FFFFFF"/>
                </a:solidFill>
                <a:latin typeface="微软雅黑" pitchFamily="34" charset="-122"/>
                <a:ea typeface="+mn-ea"/>
                <a:sym typeface="微软雅黑" pitchFamily="34" charset="-122"/>
              </a:rPr>
              <a:t>zhengxinye@ruc.edu.cn   </a:t>
            </a:r>
            <a:endParaRPr lang="zh-CN" altLang="en-US" sz="4800" b="1" dirty="0">
              <a:solidFill>
                <a:srgbClr val="FFFFFF"/>
              </a:solidFill>
              <a:latin typeface="微软雅黑" pitchFamily="34" charset="-122"/>
              <a:ea typeface="+mn-ea"/>
              <a:sym typeface="微软雅黑" pitchFamily="34" charset="-122"/>
            </a:endParaRPr>
          </a:p>
        </p:txBody>
      </p:sp>
      <p:sp>
        <p:nvSpPr>
          <p:cNvPr id="17" name="直接连接符 12"/>
          <p:cNvSpPr>
            <a:spLocks noChangeShapeType="1"/>
          </p:cNvSpPr>
          <p:nvPr/>
        </p:nvSpPr>
        <p:spPr bwMode="auto">
          <a:xfrm>
            <a:off x="5014913" y="5400675"/>
            <a:ext cx="3292475" cy="0"/>
          </a:xfrm>
          <a:prstGeom prst="line">
            <a:avLst/>
          </a:prstGeom>
          <a:noFill/>
          <a:ln w="6350">
            <a:solidFill>
              <a:srgbClr val="C00000"/>
            </a:solidFill>
            <a:bevel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endParaRPr lang="zh-CN" altLang="en-US" sz="135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967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ldLvl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标题 1"/>
          <p:cNvSpPr>
            <a:spLocks noGrp="1"/>
          </p:cNvSpPr>
          <p:nvPr>
            <p:ph type="title"/>
          </p:nvPr>
        </p:nvSpPr>
        <p:spPr>
          <a:xfrm>
            <a:off x="53975" y="106363"/>
            <a:ext cx="9036050" cy="822325"/>
          </a:xfrm>
        </p:spPr>
        <p:txBody>
          <a:bodyPr/>
          <a:lstStyle/>
          <a:p>
            <a:pPr eaLnBrk="1" hangingPunct="1"/>
            <a:r>
              <a:rPr lang="zh-CN" altLang="en-US" sz="2800" b="1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b="1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800" b="1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2800" b="1" smtClean="0">
                <a:latin typeface="微软雅黑" pitchFamily="34" charset="-122"/>
                <a:ea typeface="微软雅黑" pitchFamily="34" charset="-122"/>
              </a:rPr>
              <a:t>GII</a:t>
            </a:r>
            <a:r>
              <a:rPr lang="zh-CN" altLang="en-US" sz="2800" b="1" smtClean="0">
                <a:latin typeface="微软雅黑" pitchFamily="34" charset="-122"/>
                <a:ea typeface="微软雅黑" pitchFamily="34" charset="-122"/>
              </a:rPr>
              <a:t>：性别不平等指数</a:t>
            </a:r>
            <a:r>
              <a:rPr lang="en-US" altLang="zh-CN" sz="2800" b="1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800" b="1" smtClean="0">
                <a:latin typeface="微软雅黑" pitchFamily="34" charset="-122"/>
                <a:ea typeface="微软雅黑" pitchFamily="34" charset="-122"/>
              </a:rPr>
              <a:t>南亚</a:t>
            </a:r>
            <a:r>
              <a:rPr lang="en-US" altLang="zh-CN" sz="2800" b="1" smtClean="0">
                <a:latin typeface="微软雅黑" pitchFamily="34" charset="-122"/>
                <a:ea typeface="微软雅黑" pitchFamily="34" charset="-122"/>
              </a:rPr>
              <a:t>&gt;</a:t>
            </a:r>
            <a:r>
              <a:rPr lang="zh-CN" altLang="en-US" sz="2800" b="1" smtClean="0">
                <a:latin typeface="微软雅黑" pitchFamily="34" charset="-122"/>
                <a:ea typeface="微软雅黑" pitchFamily="34" charset="-122"/>
              </a:rPr>
              <a:t>中亚</a:t>
            </a:r>
            <a:r>
              <a:rPr lang="en-US" altLang="zh-CN" sz="2800" b="1" smtClean="0">
                <a:latin typeface="微软雅黑" pitchFamily="34" charset="-122"/>
                <a:ea typeface="微软雅黑" pitchFamily="34" charset="-122"/>
              </a:rPr>
              <a:t>&gt;</a:t>
            </a:r>
            <a:r>
              <a:rPr lang="zh-CN" altLang="en-US" sz="2800" b="1" smtClean="0">
                <a:latin typeface="微软雅黑" pitchFamily="34" charset="-122"/>
                <a:ea typeface="微软雅黑" pitchFamily="34" charset="-122"/>
              </a:rPr>
              <a:t>中国、西欧</a:t>
            </a:r>
            <a:endParaRPr lang="zh-CN" altLang="en-US" sz="2800" smtClean="0"/>
          </a:p>
        </p:txBody>
      </p:sp>
      <p:pic>
        <p:nvPicPr>
          <p:cNvPr id="47107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9" t="21088" r="801" b="4579"/>
          <a:stretch>
            <a:fillRect/>
          </a:stretch>
        </p:blipFill>
        <p:spPr>
          <a:xfrm>
            <a:off x="53975" y="831850"/>
            <a:ext cx="9140825" cy="5910263"/>
          </a:xfrm>
        </p:spPr>
      </p:pic>
    </p:spTree>
    <p:extLst>
      <p:ext uri="{BB962C8B-B14F-4D97-AF65-F5344CB8AC3E}">
        <p14:creationId xmlns:p14="http://schemas.microsoft.com/office/powerpoint/2010/main" val="174090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标题 1"/>
          <p:cNvSpPr>
            <a:spLocks noGrp="1"/>
          </p:cNvSpPr>
          <p:nvPr>
            <p:ph type="title"/>
          </p:nvPr>
        </p:nvSpPr>
        <p:spPr>
          <a:xfrm>
            <a:off x="109538" y="269875"/>
            <a:ext cx="9034462" cy="617538"/>
          </a:xfrm>
        </p:spPr>
        <p:txBody>
          <a:bodyPr/>
          <a:lstStyle/>
          <a:p>
            <a:pPr eaLnBrk="1" hangingPunct="1"/>
            <a:r>
              <a:rPr lang="zh-CN" altLang="en-US" sz="2800" b="1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b="1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800" b="1" smtClean="0">
                <a:latin typeface="微软雅黑" pitchFamily="34" charset="-122"/>
                <a:ea typeface="微软雅黑" pitchFamily="34" charset="-122"/>
              </a:rPr>
              <a:t>）、一带一路地区人均</a:t>
            </a:r>
            <a:r>
              <a:rPr lang="en-US" altLang="zh-CN" sz="2800" b="1" smtClean="0">
                <a:latin typeface="微软雅黑" pitchFamily="34" charset="-122"/>
                <a:ea typeface="微软雅黑" pitchFamily="34" charset="-122"/>
              </a:rPr>
              <a:t>GDP</a:t>
            </a:r>
            <a:r>
              <a:rPr lang="zh-CN" altLang="en-US" sz="2800" b="1" smtClean="0">
                <a:latin typeface="微软雅黑" pitchFamily="34" charset="-122"/>
                <a:ea typeface="微软雅黑" pitchFamily="34" charset="-122"/>
              </a:rPr>
              <a:t>远低于世界平均水平</a:t>
            </a:r>
          </a:p>
        </p:txBody>
      </p:sp>
      <p:graphicFrame>
        <p:nvGraphicFramePr>
          <p:cNvPr id="1026" name="内容占位符 3"/>
          <p:cNvGraphicFramePr>
            <a:graphicFrameLocks noGrp="1"/>
          </p:cNvGraphicFramePr>
          <p:nvPr>
            <p:ph idx="1"/>
          </p:nvPr>
        </p:nvGraphicFramePr>
        <p:xfrm>
          <a:off x="-50800" y="931863"/>
          <a:ext cx="9082088" cy="597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图表" r:id="rId3" imgW="9089924" imgH="5986791" progId="Excel.Chart.8">
                  <p:embed/>
                </p:oleObj>
              </mc:Choice>
              <mc:Fallback>
                <p:oleObj name="图表" r:id="rId3" imgW="9089924" imgH="5986791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931863"/>
                        <a:ext cx="9082088" cy="5976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078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31825"/>
          </a:xfrm>
        </p:spPr>
        <p:txBody>
          <a:bodyPr/>
          <a:lstStyle/>
          <a:p>
            <a:pPr eaLnBrk="1" hangingPunct="1"/>
            <a:r>
              <a:rPr lang="zh-CN" altLang="en-US" sz="2800" b="1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b="1" smtClean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800" b="1" smtClean="0">
                <a:latin typeface="微软雅黑" pitchFamily="34" charset="-122"/>
                <a:ea typeface="微软雅黑" pitchFamily="34" charset="-122"/>
              </a:rPr>
              <a:t>），部分国家外汇储备低于世界平均水平</a:t>
            </a:r>
          </a:p>
        </p:txBody>
      </p:sp>
      <p:graphicFrame>
        <p:nvGraphicFramePr>
          <p:cNvPr id="2050" name="内容占位符 3"/>
          <p:cNvGraphicFramePr>
            <a:graphicFrameLocks noGrp="1"/>
          </p:cNvGraphicFramePr>
          <p:nvPr>
            <p:ph idx="1"/>
          </p:nvPr>
        </p:nvGraphicFramePr>
        <p:xfrm>
          <a:off x="195263" y="1068388"/>
          <a:ext cx="8999537" cy="584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图表" r:id="rId3" imgW="9010669" imgH="5846571" progId="Excel.Chart.8">
                  <p:embed/>
                </p:oleObj>
              </mc:Choice>
              <mc:Fallback>
                <p:oleObj name="图表" r:id="rId3" imgW="9010669" imgH="5846571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3" y="1068388"/>
                        <a:ext cx="8999537" cy="5840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50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71513"/>
          </a:xfrm>
        </p:spPr>
        <p:txBody>
          <a:bodyPr/>
          <a:lstStyle/>
          <a:p>
            <a:pPr eaLnBrk="1" hangingPunct="1"/>
            <a:r>
              <a:rPr lang="zh-CN" altLang="en-US" sz="2800" b="1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b="1" smtClean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2800" b="1" smtClean="0">
                <a:latin typeface="微软雅黑" pitchFamily="34" charset="-122"/>
                <a:ea typeface="微软雅黑" pitchFamily="34" charset="-122"/>
              </a:rPr>
              <a:t>）通胀率高</a:t>
            </a:r>
          </a:p>
        </p:txBody>
      </p:sp>
      <p:graphicFrame>
        <p:nvGraphicFramePr>
          <p:cNvPr id="3074" name="内容占位符 3"/>
          <p:cNvGraphicFramePr>
            <a:graphicFrameLocks noGrp="1"/>
          </p:cNvGraphicFramePr>
          <p:nvPr>
            <p:ph idx="1"/>
          </p:nvPr>
        </p:nvGraphicFramePr>
        <p:xfrm>
          <a:off x="-50800" y="985838"/>
          <a:ext cx="9245600" cy="579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图表" r:id="rId3" imgW="9254530" imgH="5803895" progId="Excel.Chart.8">
                  <p:embed/>
                </p:oleObj>
              </mc:Choice>
              <mc:Fallback>
                <p:oleObj name="图表" r:id="rId3" imgW="9254530" imgH="580389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985838"/>
                        <a:ext cx="9245600" cy="5792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37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主题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主题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主题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主题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主题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主题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主题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主题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主题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主题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2276</Words>
  <Application>Microsoft Office PowerPoint</Application>
  <PresentationFormat>全屏显示(4:3)</PresentationFormat>
  <Paragraphs>418</Paragraphs>
  <Slides>54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54</vt:i4>
      </vt:variant>
    </vt:vector>
  </HeadingPairs>
  <TitlesOfParts>
    <vt:vector size="65" baseType="lpstr">
      <vt:lpstr>宋体</vt:lpstr>
      <vt:lpstr>微软雅黑</vt:lpstr>
      <vt:lpstr>Arial</vt:lpstr>
      <vt:lpstr>Calibri</vt:lpstr>
      <vt:lpstr>Calibri Light</vt:lpstr>
      <vt:lpstr>Lao UI</vt:lpstr>
      <vt:lpstr>Wingdings</vt:lpstr>
      <vt:lpstr>Office 主题​​</vt:lpstr>
      <vt:lpstr>Office 主题</vt:lpstr>
      <vt:lpstr>图表</vt:lpstr>
      <vt:lpstr>Microsoft Excel 图表</vt:lpstr>
      <vt:lpstr>PowerPoint 演示文稿</vt:lpstr>
      <vt:lpstr>提纲</vt:lpstr>
      <vt:lpstr>一，发展是“一带一路”经济体需要解决的首要问题</vt:lpstr>
      <vt:lpstr>（1）MPI：多维贫困指数——南亚&gt;中亚&gt;中国、西欧</vt:lpstr>
      <vt:lpstr>（2）HDI：人类发展指数——南亚&lt;西亚&lt;中亚&lt;西欧</vt:lpstr>
      <vt:lpstr>（3）GII：性别不平等指数——南亚&gt;中亚&gt;中国、西欧</vt:lpstr>
      <vt:lpstr>（4）、一带一路地区人均GDP远低于世界平均水平</vt:lpstr>
      <vt:lpstr>（5），部分国家外汇储备低于世界平均水平</vt:lpstr>
      <vt:lpstr>（6）通胀率高</vt:lpstr>
      <vt:lpstr>（7）、部分中西亚、南亚失业率较高</vt:lpstr>
      <vt:lpstr>（8）、地区收入分配不均等化</vt:lpstr>
      <vt:lpstr>二、现行的国际经济体系难以推动一带一路国家的发展</vt:lpstr>
      <vt:lpstr>2013各国从世界银行获取贷款情况（美元）</vt:lpstr>
      <vt:lpstr>全球化的程度</vt:lpstr>
      <vt:lpstr>FDI 的重要性</vt:lpstr>
      <vt:lpstr>加入WTO情况</vt:lpstr>
      <vt:lpstr>投资保护协定:      中国&gt;印度&gt;------&gt;伊拉克&gt;尼泊尔&gt;阿富汗&gt;东帝汶</vt:lpstr>
      <vt:lpstr>投资保护协定</vt:lpstr>
      <vt:lpstr>PowerPoint 演示文稿</vt:lpstr>
      <vt:lpstr>总结：现行国际经济贸易体系</vt:lpstr>
      <vt:lpstr>三、影响一代一路国家发展的要素</vt:lpstr>
      <vt:lpstr>资本不足</vt:lpstr>
      <vt:lpstr>（2）国际储备占GDP比重</vt:lpstr>
      <vt:lpstr>（3）外债占GDP比重——债务负担重（2012年）</vt:lpstr>
      <vt:lpstr>与中国经济的关系</vt:lpstr>
      <vt:lpstr>劳动力、公共资源——未能互补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与中国经济的互补性</vt:lpstr>
      <vt:lpstr>发展的外部环境——投资便利性差 经济环境——经济自由指数 （1）商业自由度</vt:lpstr>
      <vt:lpstr>（2）投资自由度</vt:lpstr>
      <vt:lpstr>（3）金融自由度</vt:lpstr>
      <vt:lpstr>3.3.2.政治环境   腐败自由指数——腐败增加了投资风险和寻租成本</vt:lpstr>
      <vt:lpstr>3.3.3.法律环境  （1）知识产权保护</vt:lpstr>
      <vt:lpstr>四、中国模式与一带一路国家发展</vt:lpstr>
      <vt:lpstr>我国内陆地区从现行国际经济体系中获利有限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五、我国“一带一路”战略：传承和创新</vt:lpstr>
      <vt:lpstr>五、我国“一带一路”战略：传承和创新</vt:lpstr>
      <vt:lpstr>五、我国“一带一路”战略：传承和创新</vt:lpstr>
      <vt:lpstr>PowerPoint 演示文稿</vt:lpstr>
      <vt:lpstr>PowerPoint 演示文稿</vt:lpstr>
      <vt:lpstr>总结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Microsoft</cp:lastModifiedBy>
  <cp:revision>11</cp:revision>
  <dcterms:created xsi:type="dcterms:W3CDTF">2015-05-24T00:07:17Z</dcterms:created>
  <dcterms:modified xsi:type="dcterms:W3CDTF">2015-05-26T06:02:55Z</dcterms:modified>
</cp:coreProperties>
</file>