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301" r:id="rId3"/>
    <p:sldId id="257" r:id="rId4"/>
    <p:sldId id="258" r:id="rId5"/>
    <p:sldId id="260" r:id="rId6"/>
    <p:sldId id="266" r:id="rId7"/>
    <p:sldId id="297" r:id="rId8"/>
    <p:sldId id="299" r:id="rId9"/>
    <p:sldId id="293" r:id="rId10"/>
    <p:sldId id="298" r:id="rId11"/>
    <p:sldId id="262" r:id="rId12"/>
    <p:sldId id="281" r:id="rId13"/>
    <p:sldId id="282" r:id="rId14"/>
    <p:sldId id="276" r:id="rId15"/>
    <p:sldId id="264" r:id="rId16"/>
    <p:sldId id="275" r:id="rId17"/>
    <p:sldId id="265" r:id="rId18"/>
    <p:sldId id="277" r:id="rId19"/>
    <p:sldId id="278" r:id="rId20"/>
    <p:sldId id="300" r:id="rId21"/>
    <p:sldId id="283" r:id="rId22"/>
    <p:sldId id="267" r:id="rId23"/>
    <p:sldId id="270" r:id="rId24"/>
    <p:sldId id="272" r:id="rId25"/>
    <p:sldId id="273" r:id="rId26"/>
    <p:sldId id="289" r:id="rId27"/>
    <p:sldId id="286" r:id="rId28"/>
    <p:sldId id="274" r:id="rId29"/>
    <p:sldId id="302" r:id="rId30"/>
    <p:sldId id="280" r:id="rId31"/>
    <p:sldId id="295"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54445B-0DBE-8549-86FA-9DDECFA1BCC5}">
          <p14:sldIdLst>
            <p14:sldId id="256"/>
            <p14:sldId id="301"/>
            <p14:sldId id="257"/>
            <p14:sldId id="258"/>
            <p14:sldId id="260"/>
            <p14:sldId id="266"/>
            <p14:sldId id="297"/>
            <p14:sldId id="299"/>
            <p14:sldId id="293"/>
            <p14:sldId id="298"/>
            <p14:sldId id="262"/>
            <p14:sldId id="281"/>
            <p14:sldId id="282"/>
            <p14:sldId id="276"/>
            <p14:sldId id="264"/>
            <p14:sldId id="275"/>
            <p14:sldId id="265"/>
            <p14:sldId id="277"/>
            <p14:sldId id="278"/>
            <p14:sldId id="300"/>
            <p14:sldId id="283"/>
            <p14:sldId id="267"/>
            <p14:sldId id="270"/>
            <p14:sldId id="272"/>
            <p14:sldId id="273"/>
            <p14:sldId id="289"/>
            <p14:sldId id="286"/>
            <p14:sldId id="274"/>
            <p14:sldId id="302"/>
            <p14:sldId id="280"/>
            <p14:sldId id="295"/>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2"/>
    <p:restoredTop sz="81769"/>
  </p:normalViewPr>
  <p:slideViewPr>
    <p:cSldViewPr snapToGrid="0" snapToObjects="1">
      <p:cViewPr varScale="1">
        <p:scale>
          <a:sx n="61" d="100"/>
          <a:sy n="61" d="100"/>
        </p:scale>
        <p:origin x="1278" y="78"/>
      </p:cViewPr>
      <p:guideLst>
        <p:guide orient="horz" pos="2160"/>
        <p:guide pos="3840"/>
      </p:guideLst>
    </p:cSldViewPr>
  </p:slideViewPr>
  <p:notesTextViewPr>
    <p:cViewPr>
      <p:scale>
        <a:sx n="1" d="1"/>
        <a:sy n="1" d="1"/>
      </p:scale>
      <p:origin x="0" y="0"/>
    </p:cViewPr>
  </p:notesTextViewPr>
  <p:sorterViewPr>
    <p:cViewPr>
      <p:scale>
        <a:sx n="100" d="100"/>
        <a:sy n="100" d="100"/>
      </p:scale>
      <p:origin x="0" y="-11238"/>
    </p:cViewPr>
  </p:sorterViewPr>
  <p:notesViewPr>
    <p:cSldViewPr snapToGrid="0" snapToObjects="1">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79AD224-ED08-3343-B830-564FBAFC3D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E791EE9-D9BD-E141-8023-846B89A987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7F1229-0854-4347-95E4-DD8A90DD8C91}" type="datetimeFigureOut">
              <a:rPr lang="en-US" smtClean="0"/>
              <a:t>10/8/2020</a:t>
            </a:fld>
            <a:endParaRPr lang="en-US"/>
          </a:p>
        </p:txBody>
      </p:sp>
      <p:sp>
        <p:nvSpPr>
          <p:cNvPr id="4" name="Footer Placeholder 3">
            <a:extLst>
              <a:ext uri="{FF2B5EF4-FFF2-40B4-BE49-F238E27FC236}">
                <a16:creationId xmlns:a16="http://schemas.microsoft.com/office/drawing/2014/main" xmlns="" id="{34B4638C-D9C5-634C-BA2C-231CCACB76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52568967-E19C-1343-848C-5BF58F5B66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C071B9-FB0F-9D40-97D7-0CC0E85E2487}" type="slidenum">
              <a:rPr lang="en-US" smtClean="0"/>
              <a:t>‹#›</a:t>
            </a:fld>
            <a:endParaRPr lang="en-US"/>
          </a:p>
        </p:txBody>
      </p:sp>
    </p:spTree>
    <p:extLst>
      <p:ext uri="{BB962C8B-B14F-4D97-AF65-F5344CB8AC3E}">
        <p14:creationId xmlns:p14="http://schemas.microsoft.com/office/powerpoint/2010/main" val="3411474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DE1D5-9846-9A49-84D8-0B3565767356}"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424EF-A818-D44C-9FCA-9270E1C6971A}" type="slidenum">
              <a:rPr lang="en-US" smtClean="0"/>
              <a:t>‹#›</a:t>
            </a:fld>
            <a:endParaRPr lang="en-US"/>
          </a:p>
        </p:txBody>
      </p:sp>
    </p:spTree>
    <p:extLst>
      <p:ext uri="{BB962C8B-B14F-4D97-AF65-F5344CB8AC3E}">
        <p14:creationId xmlns:p14="http://schemas.microsoft.com/office/powerpoint/2010/main" val="142242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1</a:t>
            </a:fld>
            <a:endParaRPr lang="en-US"/>
          </a:p>
        </p:txBody>
      </p:sp>
    </p:spTree>
    <p:extLst>
      <p:ext uri="{BB962C8B-B14F-4D97-AF65-F5344CB8AC3E}">
        <p14:creationId xmlns:p14="http://schemas.microsoft.com/office/powerpoint/2010/main" val="166705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 high level, here’s our key findings:</a:t>
            </a:r>
          </a:p>
          <a:p>
            <a:pPr marL="171450" indent="-171450">
              <a:buFontTx/>
              <a:buChar char="-"/>
            </a:pPr>
            <a:r>
              <a:rPr lang="en-US" dirty="0"/>
              <a:t>We came across nearly 5000 distinct pump signals affecting 248 coins over a period of 6 months. </a:t>
            </a:r>
          </a:p>
          <a:p>
            <a:pPr marL="171450" indent="-171450">
              <a:buFontTx/>
              <a:buChar char="-"/>
            </a:pPr>
            <a:r>
              <a:rPr lang="en-US" dirty="0"/>
              <a:t>That’s a lot of attempted manipulation.  Over 10% of coins had at least one pump attempted on it during this time.</a:t>
            </a:r>
          </a:p>
          <a:p>
            <a:pPr marL="171450" indent="-171450">
              <a:buFontTx/>
              <a:buChar char="-"/>
            </a:pPr>
            <a:r>
              <a:rPr lang="en-US" dirty="0"/>
              <a:t>Pumps can be highly successful. For less popular coins the median 5-minute price increase was around 20%. </a:t>
            </a:r>
          </a:p>
          <a:p>
            <a:pPr marL="171450" indent="-171450">
              <a:buFontTx/>
              <a:buChar char="-"/>
            </a:pPr>
            <a:r>
              <a:rPr lang="en-US" dirty="0"/>
              <a:t>But even more popular coins could be affected. The median jump for top 75 coins was nearly 5%.</a:t>
            </a:r>
          </a:p>
          <a:p>
            <a:pPr marL="171450" indent="-171450">
              <a:buFontTx/>
              <a:buChar char="-"/>
            </a:pPr>
            <a:r>
              <a:rPr lang="en-US" dirty="0"/>
              <a:t>We conducted a series of regressions and found that coin popularity is inversely related to pump success, that more widely traded coins (as measured by the number of exchanges it can be traded on) are less successful, and the size of the pump signal audience is positively correlated with price rise.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10</a:t>
            </a:fld>
            <a:endParaRPr lang="en-US"/>
          </a:p>
        </p:txBody>
      </p:sp>
    </p:spTree>
    <p:extLst>
      <p:ext uri="{BB962C8B-B14F-4D97-AF65-F5344CB8AC3E}">
        <p14:creationId xmlns:p14="http://schemas.microsoft.com/office/powerpoint/2010/main" val="142226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 high level, here’s our key findings:</a:t>
            </a:r>
          </a:p>
          <a:p>
            <a:pPr marL="171450" indent="-171450">
              <a:buFontTx/>
              <a:buChar char="-"/>
            </a:pPr>
            <a:r>
              <a:rPr lang="en-US" dirty="0"/>
              <a:t>We came across nearly 5000 distinct pump signals affecting 248 coins over a period of 6 months. </a:t>
            </a:r>
          </a:p>
          <a:p>
            <a:pPr marL="171450" indent="-171450">
              <a:buFontTx/>
              <a:buChar char="-"/>
            </a:pPr>
            <a:r>
              <a:rPr lang="en-US" dirty="0"/>
              <a:t>That’s a lot of attempted manipulation.  Over 10% of coins had at least one pump attempted on it during this time.</a:t>
            </a:r>
          </a:p>
          <a:p>
            <a:pPr marL="171450" indent="-171450">
              <a:buFontTx/>
              <a:buChar char="-"/>
            </a:pPr>
            <a:r>
              <a:rPr lang="en-US" dirty="0"/>
              <a:t>Pumps can be highly successful. For less popular coins the median 5-minute price increase was around 20%. </a:t>
            </a:r>
          </a:p>
          <a:p>
            <a:pPr marL="171450" indent="-171450">
              <a:buFontTx/>
              <a:buChar char="-"/>
            </a:pPr>
            <a:r>
              <a:rPr lang="en-US" dirty="0"/>
              <a:t>But even more popular coins could be affected. The median jump for top 75 coins was nearly 5%.</a:t>
            </a:r>
          </a:p>
          <a:p>
            <a:pPr marL="171450" indent="-171450">
              <a:buFontTx/>
              <a:buChar char="-"/>
            </a:pPr>
            <a:r>
              <a:rPr lang="en-US" dirty="0"/>
              <a:t>We conducted a series of regressions and found that coin popularity is inversely related to pump success, that more widely traded coins (as measured by the number of exchanges it can be traded on) are less successful, and the size of the pump signal audience is positively correlated with price rise.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11</a:t>
            </a:fld>
            <a:endParaRPr lang="en-US"/>
          </a:p>
        </p:txBody>
      </p:sp>
    </p:spTree>
    <p:extLst>
      <p:ext uri="{BB962C8B-B14F-4D97-AF65-F5344CB8AC3E}">
        <p14:creationId xmlns:p14="http://schemas.microsoft.com/office/powerpoint/2010/main" val="2748894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outline of the rest of my talk. </a:t>
            </a:r>
          </a:p>
        </p:txBody>
      </p:sp>
      <p:sp>
        <p:nvSpPr>
          <p:cNvPr id="4" name="Slide Number Placeholder 3"/>
          <p:cNvSpPr>
            <a:spLocks noGrp="1"/>
          </p:cNvSpPr>
          <p:nvPr>
            <p:ph type="sldNum" sz="quarter" idx="5"/>
          </p:nvPr>
        </p:nvSpPr>
        <p:spPr/>
        <p:txBody>
          <a:bodyPr/>
          <a:lstStyle/>
          <a:p>
            <a:fld id="{76D424EF-A818-D44C-9FCA-9270E1C6971A}" type="slidenum">
              <a:rPr lang="en-US" smtClean="0"/>
              <a:t>12</a:t>
            </a:fld>
            <a:endParaRPr lang="en-US"/>
          </a:p>
        </p:txBody>
      </p:sp>
    </p:spTree>
    <p:extLst>
      <p:ext uri="{BB962C8B-B14F-4D97-AF65-F5344CB8AC3E}">
        <p14:creationId xmlns:p14="http://schemas.microsoft.com/office/powerpoint/2010/main" val="65526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we’ll talk about the data collection methodology.</a:t>
            </a:r>
          </a:p>
        </p:txBody>
      </p:sp>
      <p:sp>
        <p:nvSpPr>
          <p:cNvPr id="4" name="Slide Number Placeholder 3"/>
          <p:cNvSpPr>
            <a:spLocks noGrp="1"/>
          </p:cNvSpPr>
          <p:nvPr>
            <p:ph type="sldNum" sz="quarter" idx="5"/>
          </p:nvPr>
        </p:nvSpPr>
        <p:spPr/>
        <p:txBody>
          <a:bodyPr/>
          <a:lstStyle/>
          <a:p>
            <a:fld id="{76D424EF-A818-D44C-9FCA-9270E1C6971A}" type="slidenum">
              <a:rPr lang="en-US" smtClean="0"/>
              <a:t>13</a:t>
            </a:fld>
            <a:endParaRPr lang="en-US"/>
          </a:p>
        </p:txBody>
      </p:sp>
    </p:spTree>
    <p:extLst>
      <p:ext uri="{BB962C8B-B14F-4D97-AF65-F5344CB8AC3E}">
        <p14:creationId xmlns:p14="http://schemas.microsoft.com/office/powerpoint/2010/main" val="46394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first step of data collection was focused on identifying </a:t>
            </a:r>
            <a:r>
              <a:rPr lang="en-US" dirty="0" err="1"/>
              <a:t>p&amp;d</a:t>
            </a:r>
            <a:r>
              <a:rPr lang="en-US" dirty="0"/>
              <a:t> signals from Telegram and Discord channels. </a:t>
            </a:r>
          </a:p>
          <a:p>
            <a:pPr marL="171450" indent="-171450">
              <a:buFontTx/>
              <a:buChar char="-"/>
            </a:pPr>
            <a:r>
              <a:rPr lang="en-US" dirty="0"/>
              <a:t>We then inspected pricing data for affected coins. </a:t>
            </a:r>
          </a:p>
          <a:p>
            <a:pPr marL="171450" indent="-171450">
              <a:buFontTx/>
              <a:buChar char="-"/>
            </a:pPr>
            <a:r>
              <a:rPr lang="en-US" dirty="0"/>
              <a:t>Finally, we devised a method to pinpoint the timing of pump signals distinct from when it was reported on the platforms.</a:t>
            </a:r>
          </a:p>
          <a:p>
            <a:pPr marL="171450" indent="-171450">
              <a:buFontTx/>
              <a:buChar char="-"/>
            </a:pPr>
            <a:r>
              <a:rPr lang="en-US" dirty="0"/>
              <a:t>Now, I’ll talk about each of these steps in turn.</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14</a:t>
            </a:fld>
            <a:endParaRPr lang="en-US"/>
          </a:p>
        </p:txBody>
      </p:sp>
    </p:spTree>
    <p:extLst>
      <p:ext uri="{BB962C8B-B14F-4D97-AF65-F5344CB8AC3E}">
        <p14:creationId xmlns:p14="http://schemas.microsoft.com/office/powerpoint/2010/main" val="15376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Our objective was to identify as many pump signals as we can and ensure that they are distinct attempts at pumping coins. </a:t>
            </a:r>
          </a:p>
          <a:p>
            <a:pPr marL="171450" indent="-171450">
              <a:buFontTx/>
              <a:buChar char="-"/>
            </a:pPr>
            <a:r>
              <a:rPr lang="en-US" dirty="0"/>
              <a:t>We started on </a:t>
            </a:r>
            <a:r>
              <a:rPr lang="en-US" dirty="0" err="1"/>
              <a:t>bitcointalk</a:t>
            </a:r>
            <a:r>
              <a:rPr lang="en-US" dirty="0"/>
              <a:t> where there is a thread on all known discord group with more than 100k members</a:t>
            </a:r>
          </a:p>
          <a:p>
            <a:pPr marL="171450" indent="-171450">
              <a:buFontTx/>
              <a:buChar char="-"/>
            </a:pPr>
            <a:r>
              <a:rPr lang="en-US" dirty="0"/>
              <a:t>We complemented this by using an android app that tracks P&amp;D group and we joined these channels often by invitation </a:t>
            </a:r>
          </a:p>
          <a:p>
            <a:pPr marL="171450" indent="-171450">
              <a:buFontTx/>
              <a:buChar char="-"/>
            </a:pPr>
            <a:r>
              <a:rPr lang="en-US" dirty="0"/>
              <a:t>While doing so, we found more channels within the the channels that we were tracking and found more channels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To extract the pump we identified specific keywords for these channels, because each used their own jargon for promotion.</a:t>
            </a:r>
          </a:p>
          <a:p>
            <a:pPr marL="171450" indent="-171450">
              <a:buFontTx/>
              <a:buChar char="-"/>
            </a:pPr>
            <a:r>
              <a:rPr lang="en-US" dirty="0"/>
              <a:t>Each keyword match was then manually verified to be a pump with duplicates removed.</a:t>
            </a:r>
          </a:p>
        </p:txBody>
      </p:sp>
      <p:sp>
        <p:nvSpPr>
          <p:cNvPr id="4" name="Slide Number Placeholder 3"/>
          <p:cNvSpPr>
            <a:spLocks noGrp="1"/>
          </p:cNvSpPr>
          <p:nvPr>
            <p:ph type="sldNum" sz="quarter" idx="5"/>
          </p:nvPr>
        </p:nvSpPr>
        <p:spPr/>
        <p:txBody>
          <a:bodyPr/>
          <a:lstStyle/>
          <a:p>
            <a:fld id="{76D424EF-A818-D44C-9FCA-9270E1C6971A}" type="slidenum">
              <a:rPr lang="en-US" smtClean="0"/>
              <a:t>15</a:t>
            </a:fld>
            <a:endParaRPr lang="en-US"/>
          </a:p>
        </p:txBody>
      </p:sp>
    </p:spTree>
    <p:extLst>
      <p:ext uri="{BB962C8B-B14F-4D97-AF65-F5344CB8AC3E}">
        <p14:creationId xmlns:p14="http://schemas.microsoft.com/office/powerpoint/2010/main" val="1798996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resulted in around 4.8k pump signals observed in between the time frame of January of July of 2018</a:t>
            </a:r>
          </a:p>
          <a:p>
            <a:pPr marL="171450" indent="-171450">
              <a:buFontTx/>
              <a:buChar char="-"/>
            </a:pPr>
            <a:r>
              <a:rPr lang="en-US" dirty="0"/>
              <a:t>Over three quarters of the total signals were found in Telegram and the rest is from Discord groups</a:t>
            </a:r>
          </a:p>
        </p:txBody>
      </p:sp>
      <p:sp>
        <p:nvSpPr>
          <p:cNvPr id="4" name="Slide Number Placeholder 3"/>
          <p:cNvSpPr>
            <a:spLocks noGrp="1"/>
          </p:cNvSpPr>
          <p:nvPr>
            <p:ph type="sldNum" sz="quarter" idx="5"/>
          </p:nvPr>
        </p:nvSpPr>
        <p:spPr/>
        <p:txBody>
          <a:bodyPr/>
          <a:lstStyle/>
          <a:p>
            <a:fld id="{76D424EF-A818-D44C-9FCA-9270E1C6971A}" type="slidenum">
              <a:rPr lang="en-US" smtClean="0"/>
              <a:t>16</a:t>
            </a:fld>
            <a:endParaRPr lang="en-US"/>
          </a:p>
        </p:txBody>
      </p:sp>
    </p:spTree>
    <p:extLst>
      <p:ext uri="{BB962C8B-B14F-4D97-AF65-F5344CB8AC3E}">
        <p14:creationId xmlns:p14="http://schemas.microsoft.com/office/powerpoint/2010/main" val="1551752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As you may know, CMC is the top aggregator of reported coin trading data.</a:t>
            </a:r>
          </a:p>
          <a:p>
            <a:r>
              <a:rPr lang="en-US" dirty="0"/>
              <a:t> - Over 2000 coins self-reported by around 200 exchanges</a:t>
            </a:r>
          </a:p>
          <a:p>
            <a:r>
              <a:rPr lang="en-US" dirty="0"/>
              <a:t> - We collect pricing data at 5-minute granularity</a:t>
            </a:r>
          </a:p>
          <a:p>
            <a:r>
              <a:rPr lang="en-US" dirty="0"/>
              <a:t> - We also collect rolling 24-hour volume at the same granularity.</a:t>
            </a:r>
          </a:p>
          <a:p>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17</a:t>
            </a:fld>
            <a:endParaRPr lang="en-US"/>
          </a:p>
        </p:txBody>
      </p:sp>
    </p:spTree>
    <p:extLst>
      <p:ext uri="{BB962C8B-B14F-4D97-AF65-F5344CB8AC3E}">
        <p14:creationId xmlns:p14="http://schemas.microsoft.com/office/powerpoint/2010/main" val="2471828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Pump signals do not always match with the time of the actual pump. This can be for many reasons, such as when premium channels are notified before free ones.</a:t>
            </a:r>
          </a:p>
          <a:p>
            <a:r>
              <a:rPr lang="en-US" dirty="0"/>
              <a:t> - So we use the pump signal time as a starting point to find the actual pump times. </a:t>
            </a:r>
          </a:p>
          <a:p>
            <a:r>
              <a:rPr lang="en-US" dirty="0"/>
              <a:t>- We define pump timing as the biggest 5 minute increase in price that takes place over a 48 hour window before and after the pump signal time.</a:t>
            </a:r>
          </a:p>
        </p:txBody>
      </p:sp>
      <p:sp>
        <p:nvSpPr>
          <p:cNvPr id="4" name="Slide Number Placeholder 3"/>
          <p:cNvSpPr>
            <a:spLocks noGrp="1"/>
          </p:cNvSpPr>
          <p:nvPr>
            <p:ph type="sldNum" sz="quarter" idx="5"/>
          </p:nvPr>
        </p:nvSpPr>
        <p:spPr/>
        <p:txBody>
          <a:bodyPr/>
          <a:lstStyle/>
          <a:p>
            <a:fld id="{76D424EF-A818-D44C-9FCA-9270E1C6971A}" type="slidenum">
              <a:rPr lang="en-US" smtClean="0"/>
              <a:t>18</a:t>
            </a:fld>
            <a:endParaRPr lang="en-US"/>
          </a:p>
        </p:txBody>
      </p:sp>
    </p:spTree>
    <p:extLst>
      <p:ext uri="{BB962C8B-B14F-4D97-AF65-F5344CB8AC3E}">
        <p14:creationId xmlns:p14="http://schemas.microsoft.com/office/powerpoint/2010/main" val="589009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an example of a pump that coincides exactly with the pump signal time. The black line is the price, the purple indicates 24-hour trading volume, and the red line (hard to see) is the reported pump signal time.</a:t>
            </a:r>
          </a:p>
        </p:txBody>
      </p:sp>
      <p:sp>
        <p:nvSpPr>
          <p:cNvPr id="4" name="Slide Number Placeholder 3"/>
          <p:cNvSpPr>
            <a:spLocks noGrp="1"/>
          </p:cNvSpPr>
          <p:nvPr>
            <p:ph type="sldNum" sz="quarter" idx="5"/>
          </p:nvPr>
        </p:nvSpPr>
        <p:spPr/>
        <p:txBody>
          <a:bodyPr/>
          <a:lstStyle/>
          <a:p>
            <a:fld id="{76D424EF-A818-D44C-9FCA-9270E1C6971A}" type="slidenum">
              <a:rPr lang="en-US" smtClean="0"/>
              <a:t>19</a:t>
            </a:fld>
            <a:endParaRPr lang="en-US"/>
          </a:p>
        </p:txBody>
      </p:sp>
    </p:spTree>
    <p:extLst>
      <p:ext uri="{BB962C8B-B14F-4D97-AF65-F5344CB8AC3E}">
        <p14:creationId xmlns:p14="http://schemas.microsoft.com/office/powerpoint/2010/main" val="422726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 high level, here’s our key findings:</a:t>
            </a:r>
          </a:p>
          <a:p>
            <a:pPr marL="171450" indent="-171450">
              <a:buFontTx/>
              <a:buChar char="-"/>
            </a:pPr>
            <a:r>
              <a:rPr lang="en-US" dirty="0"/>
              <a:t>We came across nearly 5000 distinct pump signals affecting 248 coins over a period of 6 months. </a:t>
            </a:r>
          </a:p>
          <a:p>
            <a:pPr marL="171450" indent="-171450">
              <a:buFontTx/>
              <a:buChar char="-"/>
            </a:pPr>
            <a:r>
              <a:rPr lang="en-US" dirty="0"/>
              <a:t>That’s a lot of attempted manipulation.  Over 10% of coins had at least one pump attempted on it during this time.</a:t>
            </a:r>
          </a:p>
          <a:p>
            <a:pPr marL="171450" indent="-171450">
              <a:buFontTx/>
              <a:buChar char="-"/>
            </a:pPr>
            <a:r>
              <a:rPr lang="en-US" dirty="0"/>
              <a:t>Pumps can be highly successful. For less popular coins the median 5-minute price increase was around 20%. </a:t>
            </a:r>
          </a:p>
          <a:p>
            <a:pPr marL="171450" indent="-171450">
              <a:buFontTx/>
              <a:buChar char="-"/>
            </a:pPr>
            <a:r>
              <a:rPr lang="en-US" dirty="0"/>
              <a:t>But even more popular coins could be affected. The median jump for top 75 coins was nearly 5%.</a:t>
            </a:r>
          </a:p>
          <a:p>
            <a:pPr marL="171450" indent="-171450">
              <a:buFontTx/>
              <a:buChar char="-"/>
            </a:pPr>
            <a:r>
              <a:rPr lang="en-US" dirty="0"/>
              <a:t>We conducted a series of regressions and found that coin popularity is inversely related to pump success, that more widely traded coins (as measured by the number of exchanges it can be traded on) are less successful, and the size of the pump signal audience is positively correlated with price rise.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2</a:t>
            </a:fld>
            <a:endParaRPr lang="en-US"/>
          </a:p>
        </p:txBody>
      </p:sp>
    </p:spTree>
    <p:extLst>
      <p:ext uri="{BB962C8B-B14F-4D97-AF65-F5344CB8AC3E}">
        <p14:creationId xmlns:p14="http://schemas.microsoft.com/office/powerpoint/2010/main" val="1521568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is another example of a pump where the actual pump trails the pump signal time. Given these shifts, we found that the maximum 5-minute price reliably identified the point at which the trading volume shot up from pump activity.</a:t>
            </a:r>
          </a:p>
          <a:p>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20</a:t>
            </a:fld>
            <a:endParaRPr lang="en-US"/>
          </a:p>
        </p:txBody>
      </p:sp>
    </p:spTree>
    <p:extLst>
      <p:ext uri="{BB962C8B-B14F-4D97-AF65-F5344CB8AC3E}">
        <p14:creationId xmlns:p14="http://schemas.microsoft.com/office/powerpoint/2010/main" val="3771729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some of our findings.</a:t>
            </a:r>
          </a:p>
        </p:txBody>
      </p:sp>
      <p:sp>
        <p:nvSpPr>
          <p:cNvPr id="4" name="Slide Number Placeholder 3"/>
          <p:cNvSpPr>
            <a:spLocks noGrp="1"/>
          </p:cNvSpPr>
          <p:nvPr>
            <p:ph type="sldNum" sz="quarter" idx="5"/>
          </p:nvPr>
        </p:nvSpPr>
        <p:spPr/>
        <p:txBody>
          <a:bodyPr/>
          <a:lstStyle/>
          <a:p>
            <a:fld id="{76D424EF-A818-D44C-9FCA-9270E1C6971A}" type="slidenum">
              <a:rPr lang="en-US" smtClean="0"/>
              <a:t>21</a:t>
            </a:fld>
            <a:endParaRPr lang="en-US"/>
          </a:p>
        </p:txBody>
      </p:sp>
    </p:spTree>
    <p:extLst>
      <p:ext uri="{BB962C8B-B14F-4D97-AF65-F5344CB8AC3E}">
        <p14:creationId xmlns:p14="http://schemas.microsoft.com/office/powerpoint/2010/main" val="3809822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 of analysis of pump success, we use Percentage increase in BTC prices as a dependent variable as not all coins are traded in USD</a:t>
            </a:r>
          </a:p>
          <a:p>
            <a:endParaRPr lang="en-US" dirty="0"/>
          </a:p>
          <a:p>
            <a:r>
              <a:rPr lang="en-US" dirty="0"/>
              <a:t>Number of exchanges where a coin is being traded is used as a dependent variable followed by ranks of the coin (bitcoin being 1) as the ranks are based on market capital. Number of coin pair (BTC/ETH) being one of them.</a:t>
            </a:r>
          </a:p>
          <a:p>
            <a:endParaRPr lang="en-US" dirty="0"/>
          </a:p>
          <a:p>
            <a:r>
              <a:rPr lang="en-US" dirty="0"/>
              <a:t>For discord channels, we also collected the number of members in a channel which we use as an independent variable</a:t>
            </a:r>
          </a:p>
        </p:txBody>
      </p:sp>
      <p:sp>
        <p:nvSpPr>
          <p:cNvPr id="4" name="Slide Number Placeholder 3"/>
          <p:cNvSpPr>
            <a:spLocks noGrp="1"/>
          </p:cNvSpPr>
          <p:nvPr>
            <p:ph type="sldNum" sz="quarter" idx="5"/>
          </p:nvPr>
        </p:nvSpPr>
        <p:spPr/>
        <p:txBody>
          <a:bodyPr/>
          <a:lstStyle/>
          <a:p>
            <a:fld id="{76D424EF-A818-D44C-9FCA-9270E1C6971A}" type="slidenum">
              <a:rPr lang="en-US" smtClean="0"/>
              <a:t>22</a:t>
            </a:fld>
            <a:endParaRPr lang="en-US"/>
          </a:p>
        </p:txBody>
      </p:sp>
    </p:spTree>
    <p:extLst>
      <p:ext uri="{BB962C8B-B14F-4D97-AF65-F5344CB8AC3E}">
        <p14:creationId xmlns:p14="http://schemas.microsoft.com/office/powerpoint/2010/main" val="2136095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summary statistics of discord pump signals shows an average increase of percentage price of a pumped coin of around 7 % where the maximum price increase following by a pump signal being more than 200 %</a:t>
            </a:r>
          </a:p>
        </p:txBody>
      </p:sp>
      <p:sp>
        <p:nvSpPr>
          <p:cNvPr id="4" name="Slide Number Placeholder 3"/>
          <p:cNvSpPr>
            <a:spLocks noGrp="1"/>
          </p:cNvSpPr>
          <p:nvPr>
            <p:ph type="sldNum" sz="quarter" idx="5"/>
          </p:nvPr>
        </p:nvSpPr>
        <p:spPr/>
        <p:txBody>
          <a:bodyPr/>
          <a:lstStyle/>
          <a:p>
            <a:fld id="{76D424EF-A818-D44C-9FCA-9270E1C6971A}" type="slidenum">
              <a:rPr lang="en-US" smtClean="0"/>
              <a:t>23</a:t>
            </a:fld>
            <a:endParaRPr lang="en-US"/>
          </a:p>
        </p:txBody>
      </p:sp>
    </p:spTree>
    <p:extLst>
      <p:ext uri="{BB962C8B-B14F-4D97-AF65-F5344CB8AC3E}">
        <p14:creationId xmlns:p14="http://schemas.microsoft.com/office/powerpoint/2010/main" val="3017115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for the pump signals from telegram channels, we found that on an average there is an average percentage price increase of a pumped coin by 10% where as the maximum price increase was more than 300 %</a:t>
            </a:r>
          </a:p>
        </p:txBody>
      </p:sp>
      <p:sp>
        <p:nvSpPr>
          <p:cNvPr id="4" name="Slide Number Placeholder 3"/>
          <p:cNvSpPr>
            <a:spLocks noGrp="1"/>
          </p:cNvSpPr>
          <p:nvPr>
            <p:ph type="sldNum" sz="quarter" idx="5"/>
          </p:nvPr>
        </p:nvSpPr>
        <p:spPr/>
        <p:txBody>
          <a:bodyPr/>
          <a:lstStyle/>
          <a:p>
            <a:fld id="{76D424EF-A818-D44C-9FCA-9270E1C6971A}" type="slidenum">
              <a:rPr lang="en-US" smtClean="0"/>
              <a:t>24</a:t>
            </a:fld>
            <a:endParaRPr lang="en-US"/>
          </a:p>
        </p:txBody>
      </p:sp>
    </p:spTree>
    <p:extLst>
      <p:ext uri="{BB962C8B-B14F-4D97-AF65-F5344CB8AC3E}">
        <p14:creationId xmlns:p14="http://schemas.microsoft.com/office/powerpoint/2010/main" val="995916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noticed that there both lower and higher ranked coins were pumped</a:t>
            </a:r>
          </a:p>
          <a:p>
            <a:r>
              <a:rPr lang="en-US" dirty="0"/>
              <a:t>however, the coins ranked lower ranked coins experienced a higher price increase compared to higher ranked coins.</a:t>
            </a:r>
          </a:p>
          <a:p>
            <a:endParaRPr lang="en-US" dirty="0"/>
          </a:p>
          <a:p>
            <a:r>
              <a:rPr lang="en-US" dirty="0"/>
              <a:t>For higher ranked coins, the median price increase for higher ranked coin for discord and telegram ranged between 3-5% where as for lower ranked coin the price increase was 18-24%</a:t>
            </a:r>
          </a:p>
        </p:txBody>
      </p:sp>
      <p:sp>
        <p:nvSpPr>
          <p:cNvPr id="4" name="Slide Number Placeholder 3"/>
          <p:cNvSpPr>
            <a:spLocks noGrp="1"/>
          </p:cNvSpPr>
          <p:nvPr>
            <p:ph type="sldNum" sz="quarter" idx="5"/>
          </p:nvPr>
        </p:nvSpPr>
        <p:spPr/>
        <p:txBody>
          <a:bodyPr/>
          <a:lstStyle/>
          <a:p>
            <a:fld id="{76D424EF-A818-D44C-9FCA-9270E1C6971A}" type="slidenum">
              <a:rPr lang="en-US" smtClean="0"/>
              <a:t>25</a:t>
            </a:fld>
            <a:endParaRPr lang="en-US"/>
          </a:p>
        </p:txBody>
      </p:sp>
    </p:spTree>
    <p:extLst>
      <p:ext uri="{BB962C8B-B14F-4D97-AF65-F5344CB8AC3E}">
        <p14:creationId xmlns:p14="http://schemas.microsoft.com/office/powerpoint/2010/main" val="4125293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the purpose of running regressions we used a logarithmic  scale for all the variables except Ranks as the data was skewed. </a:t>
            </a:r>
          </a:p>
        </p:txBody>
      </p:sp>
      <p:sp>
        <p:nvSpPr>
          <p:cNvPr id="4" name="Slide Number Placeholder 3"/>
          <p:cNvSpPr>
            <a:spLocks noGrp="1"/>
          </p:cNvSpPr>
          <p:nvPr>
            <p:ph type="sldNum" sz="quarter" idx="5"/>
          </p:nvPr>
        </p:nvSpPr>
        <p:spPr/>
        <p:txBody>
          <a:bodyPr/>
          <a:lstStyle/>
          <a:p>
            <a:fld id="{76D424EF-A818-D44C-9FCA-9270E1C6971A}" type="slidenum">
              <a:rPr lang="en-US" smtClean="0"/>
              <a:t>26</a:t>
            </a:fld>
            <a:endParaRPr lang="en-US"/>
          </a:p>
        </p:txBody>
      </p:sp>
    </p:spTree>
    <p:extLst>
      <p:ext uri="{BB962C8B-B14F-4D97-AF65-F5344CB8AC3E}">
        <p14:creationId xmlns:p14="http://schemas.microsoft.com/office/powerpoint/2010/main" val="860890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go through the regression analysis to measure pump success.</a:t>
            </a:r>
          </a:p>
        </p:txBody>
      </p:sp>
      <p:sp>
        <p:nvSpPr>
          <p:cNvPr id="4" name="Slide Number Placeholder 3"/>
          <p:cNvSpPr>
            <a:spLocks noGrp="1"/>
          </p:cNvSpPr>
          <p:nvPr>
            <p:ph type="sldNum" sz="quarter" idx="5"/>
          </p:nvPr>
        </p:nvSpPr>
        <p:spPr/>
        <p:txBody>
          <a:bodyPr/>
          <a:lstStyle/>
          <a:p>
            <a:fld id="{76D424EF-A818-D44C-9FCA-9270E1C6971A}" type="slidenum">
              <a:rPr lang="en-US" smtClean="0"/>
              <a:t>27</a:t>
            </a:fld>
            <a:endParaRPr lang="en-US"/>
          </a:p>
        </p:txBody>
      </p:sp>
    </p:spTree>
    <p:extLst>
      <p:ext uri="{BB962C8B-B14F-4D97-AF65-F5344CB8AC3E}">
        <p14:creationId xmlns:p14="http://schemas.microsoft.com/office/powerpoint/2010/main" val="134054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28</a:t>
            </a:fld>
            <a:endParaRPr lang="en-US"/>
          </a:p>
        </p:txBody>
      </p:sp>
    </p:spTree>
    <p:extLst>
      <p:ext uri="{BB962C8B-B14F-4D97-AF65-F5344CB8AC3E}">
        <p14:creationId xmlns:p14="http://schemas.microsoft.com/office/powerpoint/2010/main" val="3715885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the purpose of running regressions we used a logarithmic  scale for all the variables except Ranks as the data was skewed. </a:t>
            </a:r>
          </a:p>
        </p:txBody>
      </p:sp>
      <p:sp>
        <p:nvSpPr>
          <p:cNvPr id="4" name="Slide Number Placeholder 3"/>
          <p:cNvSpPr>
            <a:spLocks noGrp="1"/>
          </p:cNvSpPr>
          <p:nvPr>
            <p:ph type="sldNum" sz="quarter" idx="5"/>
          </p:nvPr>
        </p:nvSpPr>
        <p:spPr/>
        <p:txBody>
          <a:bodyPr/>
          <a:lstStyle/>
          <a:p>
            <a:fld id="{76D424EF-A818-D44C-9FCA-9270E1C6971A}" type="slidenum">
              <a:rPr lang="en-US" smtClean="0"/>
              <a:t>29</a:t>
            </a:fld>
            <a:endParaRPr lang="en-US"/>
          </a:p>
        </p:txBody>
      </p:sp>
    </p:spTree>
    <p:extLst>
      <p:ext uri="{BB962C8B-B14F-4D97-AF65-F5344CB8AC3E}">
        <p14:creationId xmlns:p14="http://schemas.microsoft.com/office/powerpoint/2010/main" val="312750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 is an example of a pump and dump group on an instant messaging service called Telegram.</a:t>
            </a:r>
          </a:p>
          <a:p>
            <a:endParaRPr lang="en-US" dirty="0"/>
          </a:p>
          <a:p>
            <a:r>
              <a:rPr lang="en-US" dirty="0"/>
              <a:t>- The name of the channel is Big Pump Signal having close to 80k members, where pumps are being advertised and to encourage other members to join in to make profit.</a:t>
            </a:r>
          </a:p>
          <a:p>
            <a:endParaRPr lang="en-US" dirty="0"/>
          </a:p>
          <a:p>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3</a:t>
            </a:fld>
            <a:endParaRPr lang="en-US"/>
          </a:p>
        </p:txBody>
      </p:sp>
    </p:spTree>
    <p:extLst>
      <p:ext uri="{BB962C8B-B14F-4D97-AF65-F5344CB8AC3E}">
        <p14:creationId xmlns:p14="http://schemas.microsoft.com/office/powerpoint/2010/main" val="164872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Price return as a measure to see what happens when a pump is over.</a:t>
            </a:r>
          </a:p>
          <a:p>
            <a:r>
              <a:rPr lang="en-US" dirty="0"/>
              <a:t>Median price change after a pump is over for telegram and discord signal is negative 41 and negative 38 person respectively</a:t>
            </a:r>
          </a:p>
          <a:p>
            <a:endParaRPr lang="en-US" dirty="0"/>
          </a:p>
          <a:p>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30</a:t>
            </a:fld>
            <a:endParaRPr lang="en-US"/>
          </a:p>
        </p:txBody>
      </p:sp>
    </p:spTree>
    <p:extLst>
      <p:ext uri="{BB962C8B-B14F-4D97-AF65-F5344CB8AC3E}">
        <p14:creationId xmlns:p14="http://schemas.microsoft.com/office/powerpoint/2010/main" val="3431299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slide</a:t>
            </a:r>
          </a:p>
        </p:txBody>
      </p:sp>
      <p:sp>
        <p:nvSpPr>
          <p:cNvPr id="4" name="Slide Number Placeholder 3"/>
          <p:cNvSpPr>
            <a:spLocks noGrp="1"/>
          </p:cNvSpPr>
          <p:nvPr>
            <p:ph type="sldNum" sz="quarter" idx="5"/>
          </p:nvPr>
        </p:nvSpPr>
        <p:spPr/>
        <p:txBody>
          <a:bodyPr/>
          <a:lstStyle/>
          <a:p>
            <a:fld id="{76D424EF-A818-D44C-9FCA-9270E1C6971A}" type="slidenum">
              <a:rPr lang="en-US" smtClean="0"/>
              <a:t>32</a:t>
            </a:fld>
            <a:endParaRPr lang="en-US"/>
          </a:p>
        </p:txBody>
      </p:sp>
    </p:spTree>
    <p:extLst>
      <p:ext uri="{BB962C8B-B14F-4D97-AF65-F5344CB8AC3E}">
        <p14:creationId xmlns:p14="http://schemas.microsoft.com/office/powerpoint/2010/main" val="293424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Obscure way of sending pump signals</a:t>
            </a:r>
          </a:p>
          <a:p>
            <a:r>
              <a:rPr lang="en-US" dirty="0"/>
              <a:t>- This particular signal also mentions the current price of the coin and the target they want to reach.</a:t>
            </a:r>
          </a:p>
        </p:txBody>
      </p:sp>
      <p:sp>
        <p:nvSpPr>
          <p:cNvPr id="4" name="Slide Number Placeholder 3"/>
          <p:cNvSpPr>
            <a:spLocks noGrp="1"/>
          </p:cNvSpPr>
          <p:nvPr>
            <p:ph type="sldNum" sz="quarter" idx="5"/>
          </p:nvPr>
        </p:nvSpPr>
        <p:spPr/>
        <p:txBody>
          <a:bodyPr/>
          <a:lstStyle/>
          <a:p>
            <a:fld id="{76D424EF-A818-D44C-9FCA-9270E1C6971A}" type="slidenum">
              <a:rPr lang="en-US" smtClean="0"/>
              <a:t>4</a:t>
            </a:fld>
            <a:endParaRPr lang="en-US"/>
          </a:p>
        </p:txBody>
      </p:sp>
    </p:spTree>
    <p:extLst>
      <p:ext uri="{BB962C8B-B14F-4D97-AF65-F5344CB8AC3E}">
        <p14:creationId xmlns:p14="http://schemas.microsoft.com/office/powerpoint/2010/main" val="149517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a screenshot from </a:t>
            </a:r>
            <a:r>
              <a:rPr lang="en-US" dirty="0" err="1"/>
              <a:t>coinmarketcap.com</a:t>
            </a:r>
            <a:r>
              <a:rPr lang="en-US" dirty="0"/>
              <a:t> of the particular coin around the same time and you can notice the sudden spike in price of the coin and the jump in volume.</a:t>
            </a:r>
          </a:p>
        </p:txBody>
      </p:sp>
      <p:sp>
        <p:nvSpPr>
          <p:cNvPr id="4" name="Slide Number Placeholder 3"/>
          <p:cNvSpPr>
            <a:spLocks noGrp="1"/>
          </p:cNvSpPr>
          <p:nvPr>
            <p:ph type="sldNum" sz="quarter" idx="5"/>
          </p:nvPr>
        </p:nvSpPr>
        <p:spPr/>
        <p:txBody>
          <a:bodyPr/>
          <a:lstStyle/>
          <a:p>
            <a:fld id="{76D424EF-A818-D44C-9FCA-9270E1C6971A}" type="slidenum">
              <a:rPr lang="en-US" smtClean="0"/>
              <a:t>5</a:t>
            </a:fld>
            <a:endParaRPr lang="en-US"/>
          </a:p>
        </p:txBody>
      </p:sp>
    </p:spTree>
    <p:extLst>
      <p:ext uri="{BB962C8B-B14F-4D97-AF65-F5344CB8AC3E}">
        <p14:creationId xmlns:p14="http://schemas.microsoft.com/office/powerpoint/2010/main" val="206806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In the course of identifying pump signals, we identified 3 broad groupings</a:t>
            </a:r>
          </a:p>
          <a:p>
            <a:r>
              <a:rPr lang="en-US" dirty="0"/>
              <a:t> - In a few cases (around 10% of the time), pumps were brazen.</a:t>
            </a:r>
          </a:p>
          <a:p>
            <a:r>
              <a:rPr lang="en-US" dirty="0"/>
              <a:t> - Most of the time, however, the channels hid their true nature, by avoiding terms such as pump. These channels were also often invitation only, and had premium membership options</a:t>
            </a:r>
          </a:p>
          <a:p>
            <a:r>
              <a:rPr lang="en-US" dirty="0"/>
              <a:t> - Around 40% of the discord signals were actually copied from other groups or telegram channels. This data is valuable for validation. We remove these duplicates during analysis.</a:t>
            </a:r>
          </a:p>
        </p:txBody>
      </p:sp>
      <p:sp>
        <p:nvSpPr>
          <p:cNvPr id="4" name="Slide Number Placeholder 3"/>
          <p:cNvSpPr>
            <a:spLocks noGrp="1"/>
          </p:cNvSpPr>
          <p:nvPr>
            <p:ph type="sldNum" sz="quarter" idx="5"/>
          </p:nvPr>
        </p:nvSpPr>
        <p:spPr/>
        <p:txBody>
          <a:bodyPr/>
          <a:lstStyle/>
          <a:p>
            <a:fld id="{76D424EF-A818-D44C-9FCA-9270E1C6971A}" type="slidenum">
              <a:rPr lang="en-US" smtClean="0"/>
              <a:t>6</a:t>
            </a:fld>
            <a:endParaRPr lang="en-US"/>
          </a:p>
        </p:txBody>
      </p:sp>
    </p:spTree>
    <p:extLst>
      <p:ext uri="{BB962C8B-B14F-4D97-AF65-F5344CB8AC3E}">
        <p14:creationId xmlns:p14="http://schemas.microsoft.com/office/powerpoint/2010/main" val="47192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 high level, here’s our key findings:</a:t>
            </a:r>
          </a:p>
          <a:p>
            <a:pPr marL="171450" indent="-171450">
              <a:buFontTx/>
              <a:buChar char="-"/>
            </a:pPr>
            <a:r>
              <a:rPr lang="en-US" dirty="0"/>
              <a:t>We came across nearly 5000 distinct pump signals affecting 248 coins over a period of 6 months. </a:t>
            </a:r>
          </a:p>
          <a:p>
            <a:pPr marL="171450" indent="-171450">
              <a:buFontTx/>
              <a:buChar char="-"/>
            </a:pPr>
            <a:r>
              <a:rPr lang="en-US" dirty="0"/>
              <a:t>That’s a lot of attempted manipulation.  Over 10% of coins had at least one pump attempted on it during this time.</a:t>
            </a:r>
          </a:p>
          <a:p>
            <a:pPr marL="171450" indent="-171450">
              <a:buFontTx/>
              <a:buChar char="-"/>
            </a:pPr>
            <a:r>
              <a:rPr lang="en-US" dirty="0"/>
              <a:t>Pumps can be highly successful. For less popular coins the median 5-minute price increase was around 20%. </a:t>
            </a:r>
          </a:p>
          <a:p>
            <a:pPr marL="171450" indent="-171450">
              <a:buFontTx/>
              <a:buChar char="-"/>
            </a:pPr>
            <a:r>
              <a:rPr lang="en-US" dirty="0"/>
              <a:t>But even more popular coins could be affected. The median jump for top 75 coins was nearly 5%.</a:t>
            </a:r>
          </a:p>
          <a:p>
            <a:pPr marL="171450" indent="-171450">
              <a:buFontTx/>
              <a:buChar char="-"/>
            </a:pPr>
            <a:r>
              <a:rPr lang="en-US" dirty="0"/>
              <a:t>We conducted a series of regressions and found that coin popularity is inversely related to pump success, that more widely traded coins (as measured by the number of exchanges it can be traded on) are less successful, and the size of the pump signal audience is positively correlated with price rise.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7</a:t>
            </a:fld>
            <a:endParaRPr lang="en-US"/>
          </a:p>
        </p:txBody>
      </p:sp>
    </p:spTree>
    <p:extLst>
      <p:ext uri="{BB962C8B-B14F-4D97-AF65-F5344CB8AC3E}">
        <p14:creationId xmlns:p14="http://schemas.microsoft.com/office/powerpoint/2010/main" val="313857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one is another example of a pump where the actual pump trails the pump signal time. Given these shifts, we found that the maximum 5-minute price reliably identified the point at which the trading volume shot up from pump activity.</a:t>
            </a:r>
          </a:p>
          <a:p>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8</a:t>
            </a:fld>
            <a:endParaRPr lang="en-US"/>
          </a:p>
        </p:txBody>
      </p:sp>
    </p:spTree>
    <p:extLst>
      <p:ext uri="{BB962C8B-B14F-4D97-AF65-F5344CB8AC3E}">
        <p14:creationId xmlns:p14="http://schemas.microsoft.com/office/powerpoint/2010/main" val="68796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volatility of the coin is indeed associated with a higher percentage price increase from the pump.</a:t>
            </a:r>
          </a:p>
          <a:p>
            <a:r>
              <a:rPr lang="en-US" dirty="0"/>
              <a:t>    </a:t>
            </a:r>
          </a:p>
          <a:p>
            <a:r>
              <a:rPr lang="en-US" dirty="0"/>
              <a:t>Controlling for volatility, we find that our results are qualitatively unchanged.</a:t>
            </a:r>
          </a:p>
          <a:p>
            <a:endParaRPr lang="en-US" dirty="0"/>
          </a:p>
        </p:txBody>
      </p:sp>
      <p:sp>
        <p:nvSpPr>
          <p:cNvPr id="4" name="Slide Number Placeholder 3"/>
          <p:cNvSpPr>
            <a:spLocks noGrp="1"/>
          </p:cNvSpPr>
          <p:nvPr>
            <p:ph type="sldNum" sz="quarter" idx="5"/>
          </p:nvPr>
        </p:nvSpPr>
        <p:spPr/>
        <p:txBody>
          <a:bodyPr/>
          <a:lstStyle/>
          <a:p>
            <a:fld id="{76D424EF-A818-D44C-9FCA-9270E1C6971A}" type="slidenum">
              <a:rPr lang="en-US" smtClean="0"/>
              <a:t>9</a:t>
            </a:fld>
            <a:endParaRPr lang="en-US"/>
          </a:p>
        </p:txBody>
      </p:sp>
    </p:spTree>
    <p:extLst>
      <p:ext uri="{BB962C8B-B14F-4D97-AF65-F5344CB8AC3E}">
        <p14:creationId xmlns:p14="http://schemas.microsoft.com/office/powerpoint/2010/main" val="429180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B91165-F5F3-1C4B-B619-042636B32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2663E55-36D3-3341-8B38-1C1428C40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C9FD486-5740-BA48-9E06-2B1BFB5A10E8}"/>
              </a:ext>
            </a:extLst>
          </p:cNvPr>
          <p:cNvSpPr>
            <a:spLocks noGrp="1"/>
          </p:cNvSpPr>
          <p:nvPr>
            <p:ph type="dt" sz="half" idx="10"/>
          </p:nvPr>
        </p:nvSpPr>
        <p:spPr/>
        <p:txBody>
          <a:bodyPr/>
          <a:lstStyle/>
          <a:p>
            <a:fld id="{DD784EF4-9EBE-1B41-B5A0-7F47095F4A77}" type="datetime1">
              <a:rPr lang="en-US" smtClean="0"/>
              <a:t>10/8/2020</a:t>
            </a:fld>
            <a:endParaRPr lang="en-US"/>
          </a:p>
        </p:txBody>
      </p:sp>
      <p:sp>
        <p:nvSpPr>
          <p:cNvPr id="5" name="Footer Placeholder 4">
            <a:extLst>
              <a:ext uri="{FF2B5EF4-FFF2-40B4-BE49-F238E27FC236}">
                <a16:creationId xmlns:a16="http://schemas.microsoft.com/office/drawing/2014/main" xmlns="" id="{1C21C33F-50C3-6D42-8BE9-FA7226224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BB1C2F-D8BB-6A45-B867-D4878EA77E80}"/>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1558536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A4173-A9D5-C746-A34F-D181E072BD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7C27FFE-B4CA-0046-9A6F-9319224C25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7D4ACE-7A8A-A647-A177-AE858D4ED295}"/>
              </a:ext>
            </a:extLst>
          </p:cNvPr>
          <p:cNvSpPr>
            <a:spLocks noGrp="1"/>
          </p:cNvSpPr>
          <p:nvPr>
            <p:ph type="dt" sz="half" idx="10"/>
          </p:nvPr>
        </p:nvSpPr>
        <p:spPr/>
        <p:txBody>
          <a:bodyPr/>
          <a:lstStyle/>
          <a:p>
            <a:fld id="{D31C87D6-AA12-BD4D-867A-588556DFEA2F}" type="datetime1">
              <a:rPr lang="en-US" smtClean="0"/>
              <a:t>10/8/2020</a:t>
            </a:fld>
            <a:endParaRPr lang="en-US"/>
          </a:p>
        </p:txBody>
      </p:sp>
      <p:sp>
        <p:nvSpPr>
          <p:cNvPr id="5" name="Footer Placeholder 4">
            <a:extLst>
              <a:ext uri="{FF2B5EF4-FFF2-40B4-BE49-F238E27FC236}">
                <a16:creationId xmlns:a16="http://schemas.microsoft.com/office/drawing/2014/main" xmlns="" id="{1B5AEB64-B798-EC4A-96A4-CC6A15A38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64CD0C-B3ED-D94D-94E4-85A6026E8E59}"/>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230660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1D62079-C0CF-A746-9F04-89FF1111E1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2378D47-A9E1-4849-8D82-1D5C2426E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91D1D5-21DC-AE4C-8A86-A60F4FAAA86B}"/>
              </a:ext>
            </a:extLst>
          </p:cNvPr>
          <p:cNvSpPr>
            <a:spLocks noGrp="1"/>
          </p:cNvSpPr>
          <p:nvPr>
            <p:ph type="dt" sz="half" idx="10"/>
          </p:nvPr>
        </p:nvSpPr>
        <p:spPr/>
        <p:txBody>
          <a:bodyPr/>
          <a:lstStyle/>
          <a:p>
            <a:fld id="{BC55B4BD-EAE1-E64E-9C97-E31E6DCE63BD}" type="datetime1">
              <a:rPr lang="en-US" smtClean="0"/>
              <a:t>10/8/2020</a:t>
            </a:fld>
            <a:endParaRPr lang="en-US"/>
          </a:p>
        </p:txBody>
      </p:sp>
      <p:sp>
        <p:nvSpPr>
          <p:cNvPr id="5" name="Footer Placeholder 4">
            <a:extLst>
              <a:ext uri="{FF2B5EF4-FFF2-40B4-BE49-F238E27FC236}">
                <a16:creationId xmlns:a16="http://schemas.microsoft.com/office/drawing/2014/main" xmlns="" id="{0FB5AA37-A334-924D-838A-D5E802EAE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280F59-1CB2-7C44-9FA6-3A18D637A37E}"/>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335523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C4A85-0C9E-6940-8722-E00DBF1F3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EDF3584-4136-D34E-8616-FE0C1ED64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171156-3C32-A447-BE33-F74112F2E835}"/>
              </a:ext>
            </a:extLst>
          </p:cNvPr>
          <p:cNvSpPr>
            <a:spLocks noGrp="1"/>
          </p:cNvSpPr>
          <p:nvPr>
            <p:ph type="dt" sz="half" idx="10"/>
          </p:nvPr>
        </p:nvSpPr>
        <p:spPr/>
        <p:txBody>
          <a:bodyPr/>
          <a:lstStyle/>
          <a:p>
            <a:fld id="{C4A2383D-F6BF-A841-B99D-37BAAFC0B184}" type="datetime1">
              <a:rPr lang="en-US" smtClean="0"/>
              <a:t>10/8/2020</a:t>
            </a:fld>
            <a:endParaRPr lang="en-US"/>
          </a:p>
        </p:txBody>
      </p:sp>
      <p:sp>
        <p:nvSpPr>
          <p:cNvPr id="5" name="Footer Placeholder 4">
            <a:extLst>
              <a:ext uri="{FF2B5EF4-FFF2-40B4-BE49-F238E27FC236}">
                <a16:creationId xmlns:a16="http://schemas.microsoft.com/office/drawing/2014/main" xmlns="" id="{049CEDC8-CA19-5049-8488-EC6E090DC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E5B4DD-CABD-B14B-96B8-F7C6A8CB7369}"/>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54917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6DAB9-17D8-8C41-A831-6B5174E01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8425175-41D1-514B-810B-9D0E991EAE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BC48C2E-A153-5E44-BED5-6EF35ED42534}"/>
              </a:ext>
            </a:extLst>
          </p:cNvPr>
          <p:cNvSpPr>
            <a:spLocks noGrp="1"/>
          </p:cNvSpPr>
          <p:nvPr>
            <p:ph type="dt" sz="half" idx="10"/>
          </p:nvPr>
        </p:nvSpPr>
        <p:spPr/>
        <p:txBody>
          <a:bodyPr/>
          <a:lstStyle/>
          <a:p>
            <a:fld id="{B73F3C18-A994-EE45-9D64-9284AFFF581B}" type="datetime1">
              <a:rPr lang="en-US" smtClean="0"/>
              <a:t>10/8/2020</a:t>
            </a:fld>
            <a:endParaRPr lang="en-US"/>
          </a:p>
        </p:txBody>
      </p:sp>
      <p:sp>
        <p:nvSpPr>
          <p:cNvPr id="5" name="Footer Placeholder 4">
            <a:extLst>
              <a:ext uri="{FF2B5EF4-FFF2-40B4-BE49-F238E27FC236}">
                <a16:creationId xmlns:a16="http://schemas.microsoft.com/office/drawing/2014/main" xmlns="" id="{2EEA947F-C660-A043-9EEF-C8BE6A1B1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B0E701-F2E7-4347-8F88-19DCD0FC2297}"/>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88008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17E62D-799B-C64B-9975-9CF5BE7079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B2EC35-275C-E748-8CE3-30F8E361C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0AD24C2-7645-E048-A6C2-454AAEF8F2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D881B0B-1566-9B40-9B84-1D7374D906F4}"/>
              </a:ext>
            </a:extLst>
          </p:cNvPr>
          <p:cNvSpPr>
            <a:spLocks noGrp="1"/>
          </p:cNvSpPr>
          <p:nvPr>
            <p:ph type="dt" sz="half" idx="10"/>
          </p:nvPr>
        </p:nvSpPr>
        <p:spPr/>
        <p:txBody>
          <a:bodyPr/>
          <a:lstStyle/>
          <a:p>
            <a:fld id="{8FE960F1-1ECE-9747-A2EE-0D6CD832B8FC}" type="datetime1">
              <a:rPr lang="en-US" smtClean="0"/>
              <a:t>10/8/2020</a:t>
            </a:fld>
            <a:endParaRPr lang="en-US"/>
          </a:p>
        </p:txBody>
      </p:sp>
      <p:sp>
        <p:nvSpPr>
          <p:cNvPr id="6" name="Footer Placeholder 5">
            <a:extLst>
              <a:ext uri="{FF2B5EF4-FFF2-40B4-BE49-F238E27FC236}">
                <a16:creationId xmlns:a16="http://schemas.microsoft.com/office/drawing/2014/main" xmlns="" id="{D40FF768-8565-6044-AF5F-5D4AA16BA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494FCD-9E74-2344-88FB-D42BFB500F02}"/>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30669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BCB55-BDB7-E148-A84D-1A2F4CFF7B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52C9F5F-7036-0C4D-9E18-1F070D2EA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1D42779-FF69-F742-8C4E-3002F8BAE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B36B5C9-3A7E-9544-86A4-F76A8DC76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0647BDD-549E-8841-99B9-E15D10EB3D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E99336B-FCD1-7A48-A4BB-2295E82832C8}"/>
              </a:ext>
            </a:extLst>
          </p:cNvPr>
          <p:cNvSpPr>
            <a:spLocks noGrp="1"/>
          </p:cNvSpPr>
          <p:nvPr>
            <p:ph type="dt" sz="half" idx="10"/>
          </p:nvPr>
        </p:nvSpPr>
        <p:spPr/>
        <p:txBody>
          <a:bodyPr/>
          <a:lstStyle/>
          <a:p>
            <a:fld id="{1F7E7022-D5F2-2B47-88D0-CA276089F824}" type="datetime1">
              <a:rPr lang="en-US" smtClean="0"/>
              <a:t>10/8/2020</a:t>
            </a:fld>
            <a:endParaRPr lang="en-US"/>
          </a:p>
        </p:txBody>
      </p:sp>
      <p:sp>
        <p:nvSpPr>
          <p:cNvPr id="8" name="Footer Placeholder 7">
            <a:extLst>
              <a:ext uri="{FF2B5EF4-FFF2-40B4-BE49-F238E27FC236}">
                <a16:creationId xmlns:a16="http://schemas.microsoft.com/office/drawing/2014/main" xmlns="" id="{08805894-ED05-6F41-AFFB-FCBFD924EB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2F53DCB-C28E-6B44-92F8-8B758771855C}"/>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14989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02CD3-633A-F944-A0A7-F23DFC9D85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A2703ED-27BE-2740-93D4-83DFFCB6998E}"/>
              </a:ext>
            </a:extLst>
          </p:cNvPr>
          <p:cNvSpPr>
            <a:spLocks noGrp="1"/>
          </p:cNvSpPr>
          <p:nvPr>
            <p:ph type="dt" sz="half" idx="10"/>
          </p:nvPr>
        </p:nvSpPr>
        <p:spPr/>
        <p:txBody>
          <a:bodyPr/>
          <a:lstStyle/>
          <a:p>
            <a:fld id="{25E32E0B-AC92-4740-87B9-5468D6A884D8}" type="datetime1">
              <a:rPr lang="en-US" smtClean="0"/>
              <a:t>10/8/2020</a:t>
            </a:fld>
            <a:endParaRPr lang="en-US"/>
          </a:p>
        </p:txBody>
      </p:sp>
      <p:sp>
        <p:nvSpPr>
          <p:cNvPr id="4" name="Footer Placeholder 3">
            <a:extLst>
              <a:ext uri="{FF2B5EF4-FFF2-40B4-BE49-F238E27FC236}">
                <a16:creationId xmlns:a16="http://schemas.microsoft.com/office/drawing/2014/main" xmlns="" id="{D833CE02-1716-E24D-AE66-4FE3AFE5CA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DD43199-EADD-A642-B44B-84400C0EEF42}"/>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276230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6CAB7CB-2060-2E49-8DC1-17E295A63251}"/>
              </a:ext>
            </a:extLst>
          </p:cNvPr>
          <p:cNvSpPr>
            <a:spLocks noGrp="1"/>
          </p:cNvSpPr>
          <p:nvPr>
            <p:ph type="dt" sz="half" idx="10"/>
          </p:nvPr>
        </p:nvSpPr>
        <p:spPr/>
        <p:txBody>
          <a:bodyPr/>
          <a:lstStyle/>
          <a:p>
            <a:fld id="{EA905228-F4B4-FE4E-BD26-38E881A2B4A3}" type="datetime1">
              <a:rPr lang="en-US" smtClean="0"/>
              <a:t>10/8/2020</a:t>
            </a:fld>
            <a:endParaRPr lang="en-US"/>
          </a:p>
        </p:txBody>
      </p:sp>
      <p:sp>
        <p:nvSpPr>
          <p:cNvPr id="3" name="Footer Placeholder 2">
            <a:extLst>
              <a:ext uri="{FF2B5EF4-FFF2-40B4-BE49-F238E27FC236}">
                <a16:creationId xmlns:a16="http://schemas.microsoft.com/office/drawing/2014/main" xmlns="" id="{BBB333BA-06AF-8548-A872-A0FE4A4A99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FE95574-B29D-1A4B-863F-FC13012A3D5A}"/>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281995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1AA119-FAFF-054E-9E37-F116A3C45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0C06CB4-DA49-7A4E-9C9E-5307DD3F1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6DDF430-479F-E146-9914-EDEBFB2B4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DC5A08-6024-3845-8D7A-0DD95090B934}"/>
              </a:ext>
            </a:extLst>
          </p:cNvPr>
          <p:cNvSpPr>
            <a:spLocks noGrp="1"/>
          </p:cNvSpPr>
          <p:nvPr>
            <p:ph type="dt" sz="half" idx="10"/>
          </p:nvPr>
        </p:nvSpPr>
        <p:spPr/>
        <p:txBody>
          <a:bodyPr/>
          <a:lstStyle/>
          <a:p>
            <a:fld id="{7B247497-E60F-5E42-84A1-480FCE1691DC}" type="datetime1">
              <a:rPr lang="en-US" smtClean="0"/>
              <a:t>10/8/2020</a:t>
            </a:fld>
            <a:endParaRPr lang="en-US"/>
          </a:p>
        </p:txBody>
      </p:sp>
      <p:sp>
        <p:nvSpPr>
          <p:cNvPr id="6" name="Footer Placeholder 5">
            <a:extLst>
              <a:ext uri="{FF2B5EF4-FFF2-40B4-BE49-F238E27FC236}">
                <a16:creationId xmlns:a16="http://schemas.microsoft.com/office/drawing/2014/main" xmlns="" id="{510B7A7D-2228-F947-95E1-E6CFB8DCA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3282CA-5CFB-4946-8B56-C9E9692EB0F7}"/>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160838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73666E-37CB-ED4B-A627-458929392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2A08AA-ED39-C441-B6D4-B0FD9306E5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5AC3CD2-14F5-2142-AA3D-59B567E05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253B84-D141-DB46-828F-2F8E1F379599}"/>
              </a:ext>
            </a:extLst>
          </p:cNvPr>
          <p:cNvSpPr>
            <a:spLocks noGrp="1"/>
          </p:cNvSpPr>
          <p:nvPr>
            <p:ph type="dt" sz="half" idx="10"/>
          </p:nvPr>
        </p:nvSpPr>
        <p:spPr/>
        <p:txBody>
          <a:bodyPr/>
          <a:lstStyle/>
          <a:p>
            <a:fld id="{EF4CF0AE-7F2C-6E4C-A89F-220AEEE1D847}" type="datetime1">
              <a:rPr lang="en-US" smtClean="0"/>
              <a:t>10/8/2020</a:t>
            </a:fld>
            <a:endParaRPr lang="en-US"/>
          </a:p>
        </p:txBody>
      </p:sp>
      <p:sp>
        <p:nvSpPr>
          <p:cNvPr id="6" name="Footer Placeholder 5">
            <a:extLst>
              <a:ext uri="{FF2B5EF4-FFF2-40B4-BE49-F238E27FC236}">
                <a16:creationId xmlns:a16="http://schemas.microsoft.com/office/drawing/2014/main" xmlns="" id="{B7E5EA6F-1AB0-F847-990B-F01696296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E73330-7525-3648-8A10-D8600CCB9C42}"/>
              </a:ext>
            </a:extLst>
          </p:cNvPr>
          <p:cNvSpPr>
            <a:spLocks noGrp="1"/>
          </p:cNvSpPr>
          <p:nvPr>
            <p:ph type="sldNum" sz="quarter" idx="12"/>
          </p:nvPr>
        </p:nvSpPr>
        <p:spPr/>
        <p:txBody>
          <a:bodyPr/>
          <a:lstStyle/>
          <a:p>
            <a:fld id="{21484B92-3596-1943-8F76-3B1CEB484F40}" type="slidenum">
              <a:rPr lang="en-US" smtClean="0"/>
              <a:t>‹#›</a:t>
            </a:fld>
            <a:endParaRPr lang="en-US"/>
          </a:p>
        </p:txBody>
      </p:sp>
    </p:spTree>
    <p:extLst>
      <p:ext uri="{BB962C8B-B14F-4D97-AF65-F5344CB8AC3E}">
        <p14:creationId xmlns:p14="http://schemas.microsoft.com/office/powerpoint/2010/main" val="148770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E155071-5AFC-3B49-BBED-133063421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62FF677-E0F2-1145-B4B9-72CF9F3580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E968B0-800B-1A48-AEA2-BBD4FA6AF9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A46B7-6596-D94D-BE83-0F8051B12A58}" type="datetime1">
              <a:rPr lang="en-US" smtClean="0"/>
              <a:t>10/8/2020</a:t>
            </a:fld>
            <a:endParaRPr lang="en-US"/>
          </a:p>
        </p:txBody>
      </p:sp>
      <p:sp>
        <p:nvSpPr>
          <p:cNvPr id="5" name="Footer Placeholder 4">
            <a:extLst>
              <a:ext uri="{FF2B5EF4-FFF2-40B4-BE49-F238E27FC236}">
                <a16:creationId xmlns:a16="http://schemas.microsoft.com/office/drawing/2014/main" xmlns="" id="{097E19B8-31F7-C94E-A558-F2C46CEB1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B22C40E-2F68-984E-B803-89A35D4F9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84B92-3596-1943-8F76-3B1CEB484F40}" type="slidenum">
              <a:rPr lang="en-US" smtClean="0"/>
              <a:t>‹#›</a:t>
            </a:fld>
            <a:endParaRPr lang="en-US"/>
          </a:p>
        </p:txBody>
      </p:sp>
    </p:spTree>
    <p:extLst>
      <p:ext uri="{BB962C8B-B14F-4D97-AF65-F5344CB8AC3E}">
        <p14:creationId xmlns:p14="http://schemas.microsoft.com/office/powerpoint/2010/main" val="462357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05F2F-0D45-0340-A5DA-749DC92563A0}"/>
              </a:ext>
            </a:extLst>
          </p:cNvPr>
          <p:cNvSpPr>
            <a:spLocks noGrp="1"/>
          </p:cNvSpPr>
          <p:nvPr>
            <p:ph type="ctrTitle"/>
          </p:nvPr>
        </p:nvSpPr>
        <p:spPr>
          <a:xfrm>
            <a:off x="659218" y="47289"/>
            <a:ext cx="10849610" cy="1788334"/>
          </a:xfrm>
        </p:spPr>
        <p:txBody>
          <a:bodyPr>
            <a:normAutofit fontScale="90000"/>
          </a:bodyPr>
          <a:lstStyle/>
          <a:p>
            <a:r>
              <a:rPr lang="en-US" dirty="0"/>
              <a:t>An examination of the Cryptocurrency “Pump and Dump” Ecosystem</a:t>
            </a:r>
          </a:p>
        </p:txBody>
      </p:sp>
      <p:sp>
        <p:nvSpPr>
          <p:cNvPr id="3" name="Subtitle 2">
            <a:extLst>
              <a:ext uri="{FF2B5EF4-FFF2-40B4-BE49-F238E27FC236}">
                <a16:creationId xmlns:a16="http://schemas.microsoft.com/office/drawing/2014/main" xmlns="" id="{224C090A-E6C7-4C42-BEB9-7ED8B2177FD6}"/>
              </a:ext>
            </a:extLst>
          </p:cNvPr>
          <p:cNvSpPr>
            <a:spLocks noGrp="1"/>
          </p:cNvSpPr>
          <p:nvPr>
            <p:ph type="subTitle" idx="1"/>
          </p:nvPr>
        </p:nvSpPr>
        <p:spPr>
          <a:xfrm>
            <a:off x="898634" y="1997073"/>
            <a:ext cx="10610194" cy="1655762"/>
          </a:xfrm>
        </p:spPr>
        <p:txBody>
          <a:bodyPr>
            <a:normAutofit lnSpcReduction="10000"/>
          </a:bodyPr>
          <a:lstStyle/>
          <a:p>
            <a:r>
              <a:rPr lang="en-US" sz="3200" dirty="0"/>
              <a:t>JT Hamrick, </a:t>
            </a:r>
            <a:r>
              <a:rPr lang="en-US" sz="3200" dirty="0" err="1"/>
              <a:t>Farhang</a:t>
            </a:r>
            <a:r>
              <a:rPr lang="en-US" sz="3200" dirty="0"/>
              <a:t> </a:t>
            </a:r>
            <a:r>
              <a:rPr lang="en-US" sz="3200" dirty="0" err="1"/>
              <a:t>Rouhi</a:t>
            </a:r>
            <a:r>
              <a:rPr lang="en-US" sz="3200" dirty="0"/>
              <a:t>, </a:t>
            </a:r>
            <a:r>
              <a:rPr lang="en-US" sz="3200" dirty="0" err="1"/>
              <a:t>Arghya</a:t>
            </a:r>
            <a:r>
              <a:rPr lang="en-US" sz="3200" dirty="0"/>
              <a:t> Mukherjee, Amir Feder, </a:t>
            </a:r>
          </a:p>
          <a:p>
            <a:r>
              <a:rPr lang="en-US" sz="3200" dirty="0"/>
              <a:t>Neil Gandal, Tyler Moore, Marie </a:t>
            </a:r>
            <a:r>
              <a:rPr lang="en-US" sz="3200" dirty="0" err="1" smtClean="0"/>
              <a:t>Vasek</a:t>
            </a:r>
            <a:endParaRPr lang="en-US" sz="3200" dirty="0" smtClean="0"/>
          </a:p>
          <a:p>
            <a:r>
              <a:rPr lang="en-US" sz="3200" dirty="0" smtClean="0"/>
              <a:t>October 2020</a:t>
            </a:r>
            <a:endParaRPr lang="en-US" sz="3200" dirty="0"/>
          </a:p>
        </p:txBody>
      </p:sp>
      <p:pic>
        <p:nvPicPr>
          <p:cNvPr id="5" name="Picture 4">
            <a:extLst>
              <a:ext uri="{FF2B5EF4-FFF2-40B4-BE49-F238E27FC236}">
                <a16:creationId xmlns:a16="http://schemas.microsoft.com/office/drawing/2014/main" xmlns="" id="{25E8F24C-0A05-5C4C-9CCA-692FA3AB6E32}"/>
              </a:ext>
            </a:extLst>
          </p:cNvPr>
          <p:cNvPicPr>
            <a:picLocks noChangeAspect="1"/>
          </p:cNvPicPr>
          <p:nvPr/>
        </p:nvPicPr>
        <p:blipFill>
          <a:blip r:embed="rId3"/>
          <a:stretch>
            <a:fillRect/>
          </a:stretch>
        </p:blipFill>
        <p:spPr>
          <a:xfrm>
            <a:off x="659218" y="3708882"/>
            <a:ext cx="3058190" cy="1136377"/>
          </a:xfrm>
          <a:prstGeom prst="rect">
            <a:avLst/>
          </a:prstGeom>
        </p:spPr>
      </p:pic>
      <p:pic>
        <p:nvPicPr>
          <p:cNvPr id="7" name="Picture 6">
            <a:extLst>
              <a:ext uri="{FF2B5EF4-FFF2-40B4-BE49-F238E27FC236}">
                <a16:creationId xmlns:a16="http://schemas.microsoft.com/office/drawing/2014/main" xmlns="" id="{560D3694-02AF-1F40-8267-302F5B3AFF10}"/>
              </a:ext>
            </a:extLst>
          </p:cNvPr>
          <p:cNvPicPr>
            <a:picLocks noChangeAspect="1"/>
          </p:cNvPicPr>
          <p:nvPr/>
        </p:nvPicPr>
        <p:blipFill>
          <a:blip r:embed="rId4"/>
          <a:stretch>
            <a:fillRect/>
          </a:stretch>
        </p:blipFill>
        <p:spPr>
          <a:xfrm>
            <a:off x="7405399" y="3564592"/>
            <a:ext cx="4103429" cy="1315045"/>
          </a:xfrm>
          <a:prstGeom prst="rect">
            <a:avLst/>
          </a:prstGeom>
        </p:spPr>
      </p:pic>
      <p:pic>
        <p:nvPicPr>
          <p:cNvPr id="9" name="Picture 8">
            <a:extLst>
              <a:ext uri="{FF2B5EF4-FFF2-40B4-BE49-F238E27FC236}">
                <a16:creationId xmlns:a16="http://schemas.microsoft.com/office/drawing/2014/main" xmlns="" id="{5B72366B-EB2A-8043-9642-10F92CDC0BB8}"/>
              </a:ext>
            </a:extLst>
          </p:cNvPr>
          <p:cNvPicPr>
            <a:picLocks noChangeAspect="1"/>
          </p:cNvPicPr>
          <p:nvPr/>
        </p:nvPicPr>
        <p:blipFill>
          <a:blip r:embed="rId5"/>
          <a:stretch>
            <a:fillRect/>
          </a:stretch>
        </p:blipFill>
        <p:spPr>
          <a:xfrm>
            <a:off x="4409138" y="3745898"/>
            <a:ext cx="2448709" cy="1044782"/>
          </a:xfrm>
          <a:prstGeom prst="rect">
            <a:avLst/>
          </a:prstGeom>
        </p:spPr>
      </p:pic>
      <p:sp>
        <p:nvSpPr>
          <p:cNvPr id="4" name="Slide Number Placeholder 3">
            <a:extLst>
              <a:ext uri="{FF2B5EF4-FFF2-40B4-BE49-F238E27FC236}">
                <a16:creationId xmlns:a16="http://schemas.microsoft.com/office/drawing/2014/main" xmlns="" id="{695CD547-5B96-C94A-ADD1-47C8653D4FC8}"/>
              </a:ext>
            </a:extLst>
          </p:cNvPr>
          <p:cNvSpPr>
            <a:spLocks noGrp="1"/>
          </p:cNvSpPr>
          <p:nvPr>
            <p:ph type="sldNum" sz="quarter" idx="12"/>
          </p:nvPr>
        </p:nvSpPr>
        <p:spPr/>
        <p:txBody>
          <a:bodyPr/>
          <a:lstStyle/>
          <a:p>
            <a:fld id="{21484B92-3596-1943-8F76-3B1CEB484F40}" type="slidenum">
              <a:rPr lang="en-US" smtClean="0"/>
              <a:t>1</a:t>
            </a:fld>
            <a:endParaRPr lang="en-US"/>
          </a:p>
        </p:txBody>
      </p:sp>
      <p:pic>
        <p:nvPicPr>
          <p:cNvPr id="1026" name="Picture 2"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202" y="5155327"/>
            <a:ext cx="2405281" cy="134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93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80030-51E6-754F-9FA7-CCC79019FB09}"/>
              </a:ext>
            </a:extLst>
          </p:cNvPr>
          <p:cNvSpPr>
            <a:spLocks noGrp="1"/>
          </p:cNvSpPr>
          <p:nvPr>
            <p:ph type="title"/>
          </p:nvPr>
        </p:nvSpPr>
        <p:spPr>
          <a:xfrm>
            <a:off x="838200" y="128635"/>
            <a:ext cx="10515600" cy="1325563"/>
          </a:xfrm>
        </p:spPr>
        <p:txBody>
          <a:bodyPr/>
          <a:lstStyle/>
          <a:p>
            <a:pPr algn="ctr"/>
            <a:r>
              <a:rPr lang="en-US" dirty="0"/>
              <a:t>Key Findings: Concentration in the Ecosystem</a:t>
            </a:r>
          </a:p>
        </p:txBody>
      </p:sp>
      <p:sp>
        <p:nvSpPr>
          <p:cNvPr id="3" name="Content Placeholder 2">
            <a:extLst>
              <a:ext uri="{FF2B5EF4-FFF2-40B4-BE49-F238E27FC236}">
                <a16:creationId xmlns:a16="http://schemas.microsoft.com/office/drawing/2014/main" xmlns="" id="{A1A28B07-E6F1-E94C-97C2-04F6136C5741}"/>
              </a:ext>
            </a:extLst>
          </p:cNvPr>
          <p:cNvSpPr>
            <a:spLocks noGrp="1"/>
          </p:cNvSpPr>
          <p:nvPr>
            <p:ph idx="1"/>
          </p:nvPr>
        </p:nvSpPr>
        <p:spPr>
          <a:xfrm>
            <a:off x="838200" y="1825624"/>
            <a:ext cx="10515600" cy="2529359"/>
          </a:xfrm>
        </p:spPr>
        <p:txBody>
          <a:bodyPr>
            <a:noAutofit/>
          </a:bodyPr>
          <a:lstStyle/>
          <a:p>
            <a:pPr marL="742950" lvl="1" indent="-285750">
              <a:buFont typeface="Wingdings" pitchFamily="2" charset="2"/>
              <a:buChar char="§"/>
            </a:pPr>
            <a:endParaRPr lang="en-US" sz="2600" dirty="0"/>
          </a:p>
          <a:p>
            <a:pPr marL="742950" lvl="1" indent="-285750"/>
            <a:endParaRPr lang="en-US" sz="2600" dirty="0"/>
          </a:p>
          <a:p>
            <a:pPr marL="742950" lvl="1" indent="-285750"/>
            <a:endParaRPr lang="en-US" sz="2600" dirty="0"/>
          </a:p>
          <a:p>
            <a:pPr marL="742950" lvl="1" indent="-285750"/>
            <a:endParaRPr lang="en-US" sz="2600" dirty="0"/>
          </a:p>
          <a:p>
            <a:pPr marL="457200" lvl="1" indent="0">
              <a:buNone/>
            </a:pPr>
            <a:endParaRPr lang="en-US" sz="2600" dirty="0"/>
          </a:p>
          <a:p>
            <a:pPr marL="742950" lvl="1" indent="-285750"/>
            <a:endParaRPr lang="en-US" sz="2600" dirty="0"/>
          </a:p>
          <a:p>
            <a:pPr marL="742950" lvl="1" indent="-285750"/>
            <a:endParaRPr lang="en-US" sz="2600" dirty="0"/>
          </a:p>
          <a:p>
            <a:pPr marL="742950" lvl="1" indent="-285750"/>
            <a:endParaRPr lang="en-US" sz="2600" dirty="0"/>
          </a:p>
          <a:p>
            <a:pPr marL="285750" indent="-285750"/>
            <a:endParaRPr lang="en-US" sz="2600" dirty="0"/>
          </a:p>
          <a:p>
            <a:endParaRPr lang="en-US" sz="2600" dirty="0"/>
          </a:p>
        </p:txBody>
      </p:sp>
      <p:sp>
        <p:nvSpPr>
          <p:cNvPr id="5" name="Content Placeholder 2">
            <a:extLst>
              <a:ext uri="{FF2B5EF4-FFF2-40B4-BE49-F238E27FC236}">
                <a16:creationId xmlns:a16="http://schemas.microsoft.com/office/drawing/2014/main" xmlns="" id="{68A3B786-D5D5-2843-AE0E-D1558542B4B5}"/>
              </a:ext>
            </a:extLst>
          </p:cNvPr>
          <p:cNvSpPr txBox="1">
            <a:spLocks/>
          </p:cNvSpPr>
          <p:nvPr/>
        </p:nvSpPr>
        <p:spPr>
          <a:xfrm>
            <a:off x="394138" y="1476419"/>
            <a:ext cx="11351172" cy="5245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rgbClr val="FF0000"/>
                </a:solidFill>
              </a:rPr>
              <a:t>Cryptocurrency Exchanges: </a:t>
            </a:r>
            <a:r>
              <a:rPr lang="en-US" sz="2600" dirty="0"/>
              <a:t>From our data, Binance and Bittrex were by far the most popular exchanges for pump and dump schemes. Binance and Bitfinex together accounted for 86% (87%) of the pumps for pumps that listed/recommended an exchange on Telegram (Discord). </a:t>
            </a:r>
          </a:p>
          <a:p>
            <a:r>
              <a:rPr lang="en-US" sz="2600" dirty="0"/>
              <a:t>Binance was the largest cryptocurrency exchange, by trading volume, and Bittrex had large trading volume as well. Both exchanges offer trading in hundreds of cryptocurrencies, which likely made them attractive to organizers of the pump and dumps.</a:t>
            </a:r>
          </a:p>
          <a:p>
            <a:r>
              <a:rPr lang="en-US" sz="2600" b="1" dirty="0">
                <a:solidFill>
                  <a:srgbClr val="FF0000"/>
                </a:solidFill>
              </a:rPr>
              <a:t>Channels: </a:t>
            </a:r>
            <a:r>
              <a:rPr lang="en-US" sz="2600" dirty="0"/>
              <a:t>The perceived wisdom was that there were many channels running pumps. Three channels accounted for roughly 45 percent of all the pumps on Telegram during the period we analyze.</a:t>
            </a:r>
          </a:p>
          <a:p>
            <a:endParaRPr lang="en-US" sz="2600" dirty="0"/>
          </a:p>
          <a:p>
            <a:r>
              <a:rPr lang="en-US" sz="2600" b="1" dirty="0">
                <a:solidFill>
                  <a:srgbClr val="FF0000"/>
                </a:solidFill>
              </a:rPr>
              <a:t>Coins: </a:t>
            </a:r>
            <a:r>
              <a:rPr lang="en-US" sz="2600" dirty="0"/>
              <a:t>twenty or so coins accounted for 20% of all pumps</a:t>
            </a:r>
          </a:p>
        </p:txBody>
      </p:sp>
      <p:sp>
        <p:nvSpPr>
          <p:cNvPr id="4" name="Slide Number Placeholder 3">
            <a:extLst>
              <a:ext uri="{FF2B5EF4-FFF2-40B4-BE49-F238E27FC236}">
                <a16:creationId xmlns:a16="http://schemas.microsoft.com/office/drawing/2014/main" xmlns="" id="{991510A1-E259-4141-AFA5-4FDF7EC753E8}"/>
              </a:ext>
            </a:extLst>
          </p:cNvPr>
          <p:cNvSpPr>
            <a:spLocks noGrp="1"/>
          </p:cNvSpPr>
          <p:nvPr>
            <p:ph type="sldNum" sz="quarter" idx="12"/>
          </p:nvPr>
        </p:nvSpPr>
        <p:spPr/>
        <p:txBody>
          <a:bodyPr/>
          <a:lstStyle/>
          <a:p>
            <a:fld id="{21484B92-3596-1943-8F76-3B1CEB484F40}" type="slidenum">
              <a:rPr lang="en-US" smtClean="0"/>
              <a:t>10</a:t>
            </a:fld>
            <a:endParaRPr lang="en-US"/>
          </a:p>
        </p:txBody>
      </p:sp>
    </p:spTree>
    <p:extLst>
      <p:ext uri="{BB962C8B-B14F-4D97-AF65-F5344CB8AC3E}">
        <p14:creationId xmlns:p14="http://schemas.microsoft.com/office/powerpoint/2010/main" val="299330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80030-51E6-754F-9FA7-CCC79019FB09}"/>
              </a:ext>
            </a:extLst>
          </p:cNvPr>
          <p:cNvSpPr>
            <a:spLocks noGrp="1"/>
          </p:cNvSpPr>
          <p:nvPr>
            <p:ph type="title"/>
          </p:nvPr>
        </p:nvSpPr>
        <p:spPr/>
        <p:txBody>
          <a:bodyPr/>
          <a:lstStyle/>
          <a:p>
            <a:pPr algn="ctr"/>
            <a:r>
              <a:rPr lang="en-US" dirty="0"/>
              <a:t>Other Key findings</a:t>
            </a:r>
          </a:p>
        </p:txBody>
      </p:sp>
      <p:sp>
        <p:nvSpPr>
          <p:cNvPr id="3" name="Content Placeholder 2">
            <a:extLst>
              <a:ext uri="{FF2B5EF4-FFF2-40B4-BE49-F238E27FC236}">
                <a16:creationId xmlns:a16="http://schemas.microsoft.com/office/drawing/2014/main" xmlns="" id="{A1A28B07-E6F1-E94C-97C2-04F6136C5741}"/>
              </a:ext>
            </a:extLst>
          </p:cNvPr>
          <p:cNvSpPr>
            <a:spLocks noGrp="1"/>
          </p:cNvSpPr>
          <p:nvPr>
            <p:ph idx="1"/>
          </p:nvPr>
        </p:nvSpPr>
        <p:spPr>
          <a:xfrm>
            <a:off x="838200" y="1825624"/>
            <a:ext cx="10515600" cy="2529359"/>
          </a:xfrm>
        </p:spPr>
        <p:txBody>
          <a:bodyPr>
            <a:noAutofit/>
          </a:bodyPr>
          <a:lstStyle/>
          <a:p>
            <a:pPr marL="285750" indent="-285750"/>
            <a:r>
              <a:rPr lang="en-US" sz="2600" b="1" dirty="0"/>
              <a:t>Pump and dump is pervasive</a:t>
            </a:r>
            <a:r>
              <a:rPr lang="en-US" sz="2600" dirty="0"/>
              <a:t>: observed more than 3000 pump and dump attempts on 248 currencies over 6 month period in 2018</a:t>
            </a:r>
          </a:p>
          <a:p>
            <a:pPr marL="285750" indent="-285750"/>
            <a:r>
              <a:rPr lang="en-US" sz="2600" b="1" dirty="0"/>
              <a:t>Pump and dumps rewards</a:t>
            </a:r>
          </a:p>
          <a:p>
            <a:pPr lvl="1"/>
            <a:r>
              <a:rPr lang="en-US" sz="2600" dirty="0"/>
              <a:t>Less popular coins (Below 500 rank): </a:t>
            </a:r>
            <a:r>
              <a:rPr lang="en-US" sz="2600" b="1" i="1" dirty="0"/>
              <a:t>19-23%</a:t>
            </a:r>
            <a:r>
              <a:rPr lang="en-US" sz="2600" dirty="0"/>
              <a:t> median 5-min price jump</a:t>
            </a:r>
          </a:p>
          <a:p>
            <a:pPr lvl="1"/>
            <a:r>
              <a:rPr lang="en-US" sz="2600" dirty="0"/>
              <a:t>More popular coins (Top 75 coins): 3.5-4.8% median 5-min price jump</a:t>
            </a:r>
          </a:p>
          <a:p>
            <a:pPr lvl="1"/>
            <a:endParaRPr lang="en-US" sz="2600" dirty="0"/>
          </a:p>
          <a:p>
            <a:pPr marL="742950" lvl="1" indent="-285750">
              <a:buFont typeface="Wingdings" pitchFamily="2" charset="2"/>
              <a:buChar char="§"/>
            </a:pPr>
            <a:endParaRPr lang="en-US" sz="2600" dirty="0"/>
          </a:p>
          <a:p>
            <a:pPr marL="742950" lvl="1" indent="-285750">
              <a:buFont typeface="Wingdings" pitchFamily="2" charset="2"/>
              <a:buChar char="§"/>
            </a:pPr>
            <a:endParaRPr lang="en-US" sz="2600" dirty="0"/>
          </a:p>
          <a:p>
            <a:pPr marL="742950" lvl="1" indent="-285750"/>
            <a:endParaRPr lang="en-US" sz="2600" dirty="0"/>
          </a:p>
          <a:p>
            <a:pPr marL="742950" lvl="1" indent="-285750"/>
            <a:endParaRPr lang="en-US" sz="2600" dirty="0"/>
          </a:p>
          <a:p>
            <a:pPr marL="742950" lvl="1" indent="-285750"/>
            <a:endParaRPr lang="en-US" sz="2600" dirty="0"/>
          </a:p>
          <a:p>
            <a:pPr marL="457200" lvl="1" indent="0">
              <a:buNone/>
            </a:pPr>
            <a:endParaRPr lang="en-US" sz="2600" dirty="0"/>
          </a:p>
          <a:p>
            <a:pPr marL="742950" lvl="1" indent="-285750"/>
            <a:endParaRPr lang="en-US" sz="2600" dirty="0"/>
          </a:p>
          <a:p>
            <a:pPr marL="742950" lvl="1" indent="-285750"/>
            <a:endParaRPr lang="en-US" sz="2600" dirty="0"/>
          </a:p>
          <a:p>
            <a:pPr marL="742950" lvl="1" indent="-285750"/>
            <a:endParaRPr lang="en-US" sz="2600" dirty="0"/>
          </a:p>
          <a:p>
            <a:pPr marL="285750" indent="-285750"/>
            <a:endParaRPr lang="en-US" sz="2600" dirty="0"/>
          </a:p>
          <a:p>
            <a:endParaRPr lang="en-US" sz="2600" dirty="0"/>
          </a:p>
        </p:txBody>
      </p:sp>
      <p:sp>
        <p:nvSpPr>
          <p:cNvPr id="5" name="Content Placeholder 2">
            <a:extLst>
              <a:ext uri="{FF2B5EF4-FFF2-40B4-BE49-F238E27FC236}">
                <a16:creationId xmlns:a16="http://schemas.microsoft.com/office/drawing/2014/main" xmlns="" id="{68A3B786-D5D5-2843-AE0E-D1558542B4B5}"/>
              </a:ext>
            </a:extLst>
          </p:cNvPr>
          <p:cNvSpPr txBox="1">
            <a:spLocks/>
          </p:cNvSpPr>
          <p:nvPr/>
        </p:nvSpPr>
        <p:spPr>
          <a:xfrm>
            <a:off x="838200" y="4184388"/>
            <a:ext cx="10515600" cy="2673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Regressions demonstrate that </a:t>
            </a:r>
            <a:r>
              <a:rPr lang="en-US" sz="2600" b="1" dirty="0"/>
              <a:t>pumps experience higher price jumps if</a:t>
            </a:r>
            <a:r>
              <a:rPr lang="en-US" sz="2600" dirty="0"/>
              <a:t>:</a:t>
            </a:r>
          </a:p>
          <a:p>
            <a:pPr lvl="1"/>
            <a:r>
              <a:rPr lang="en-US" sz="2600" dirty="0"/>
              <a:t>Coin is less popular</a:t>
            </a:r>
          </a:p>
          <a:p>
            <a:pPr lvl="1"/>
            <a:r>
              <a:rPr lang="en-US" sz="2600" dirty="0"/>
              <a:t>Coin is traded on fewer exchange</a:t>
            </a:r>
          </a:p>
          <a:p>
            <a:pPr lvl="1"/>
            <a:endParaRPr lang="en-US" sz="2600" dirty="0"/>
          </a:p>
          <a:p>
            <a:pPr marL="457200" lvl="1" indent="0">
              <a:buNone/>
            </a:pPr>
            <a:r>
              <a:rPr lang="en-US" sz="2600" b="1" dirty="0">
                <a:solidFill>
                  <a:srgbClr val="FF0000"/>
                </a:solidFill>
              </a:rPr>
              <a:t>Controlling for other factors, profitability over time declined significantly during the period</a:t>
            </a:r>
            <a:endParaRPr lang="en-US" sz="2600" dirty="0">
              <a:solidFill>
                <a:srgbClr val="FF0000"/>
              </a:solidFill>
            </a:endParaRPr>
          </a:p>
          <a:p>
            <a:pPr lvl="1"/>
            <a:endParaRPr lang="en-US" sz="2600" dirty="0"/>
          </a:p>
        </p:txBody>
      </p:sp>
      <p:sp>
        <p:nvSpPr>
          <p:cNvPr id="4" name="Slide Number Placeholder 3">
            <a:extLst>
              <a:ext uri="{FF2B5EF4-FFF2-40B4-BE49-F238E27FC236}">
                <a16:creationId xmlns:a16="http://schemas.microsoft.com/office/drawing/2014/main" xmlns="" id="{991510A1-E259-4141-AFA5-4FDF7EC753E8}"/>
              </a:ext>
            </a:extLst>
          </p:cNvPr>
          <p:cNvSpPr>
            <a:spLocks noGrp="1"/>
          </p:cNvSpPr>
          <p:nvPr>
            <p:ph type="sldNum" sz="quarter" idx="12"/>
          </p:nvPr>
        </p:nvSpPr>
        <p:spPr/>
        <p:txBody>
          <a:bodyPr/>
          <a:lstStyle/>
          <a:p>
            <a:fld id="{21484B92-3596-1943-8F76-3B1CEB484F40}" type="slidenum">
              <a:rPr lang="en-US" smtClean="0"/>
              <a:t>11</a:t>
            </a:fld>
            <a:endParaRPr lang="en-US"/>
          </a:p>
        </p:txBody>
      </p:sp>
    </p:spTree>
    <p:extLst>
      <p:ext uri="{BB962C8B-B14F-4D97-AF65-F5344CB8AC3E}">
        <p14:creationId xmlns:p14="http://schemas.microsoft.com/office/powerpoint/2010/main" val="175014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F3119-56EB-D846-BCCE-D47EFE3FE50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195DE9F8-6E1E-3949-B991-3CFBC83B3CD3}"/>
              </a:ext>
            </a:extLst>
          </p:cNvPr>
          <p:cNvSpPr>
            <a:spLocks noGrp="1"/>
          </p:cNvSpPr>
          <p:nvPr>
            <p:ph idx="1"/>
          </p:nvPr>
        </p:nvSpPr>
        <p:spPr/>
        <p:txBody>
          <a:bodyPr/>
          <a:lstStyle/>
          <a:p>
            <a:r>
              <a:rPr lang="en-US" dirty="0"/>
              <a:t>Data collection methodology</a:t>
            </a:r>
          </a:p>
          <a:p>
            <a:r>
              <a:rPr lang="en-US" dirty="0"/>
              <a:t>Descriptive results</a:t>
            </a:r>
          </a:p>
          <a:p>
            <a:r>
              <a:rPr lang="en-US" dirty="0"/>
              <a:t>Analytical results</a:t>
            </a:r>
          </a:p>
        </p:txBody>
      </p:sp>
      <p:sp>
        <p:nvSpPr>
          <p:cNvPr id="4" name="Slide Number Placeholder 3">
            <a:extLst>
              <a:ext uri="{FF2B5EF4-FFF2-40B4-BE49-F238E27FC236}">
                <a16:creationId xmlns:a16="http://schemas.microsoft.com/office/drawing/2014/main" xmlns="" id="{7DC3C163-B15E-4241-8B87-75768E6075E5}"/>
              </a:ext>
            </a:extLst>
          </p:cNvPr>
          <p:cNvSpPr>
            <a:spLocks noGrp="1"/>
          </p:cNvSpPr>
          <p:nvPr>
            <p:ph type="sldNum" sz="quarter" idx="12"/>
          </p:nvPr>
        </p:nvSpPr>
        <p:spPr/>
        <p:txBody>
          <a:bodyPr/>
          <a:lstStyle/>
          <a:p>
            <a:fld id="{21484B92-3596-1943-8F76-3B1CEB484F40}" type="slidenum">
              <a:rPr lang="en-US" smtClean="0"/>
              <a:t>12</a:t>
            </a:fld>
            <a:endParaRPr lang="en-US"/>
          </a:p>
        </p:txBody>
      </p:sp>
    </p:spTree>
    <p:extLst>
      <p:ext uri="{BB962C8B-B14F-4D97-AF65-F5344CB8AC3E}">
        <p14:creationId xmlns:p14="http://schemas.microsoft.com/office/powerpoint/2010/main" val="3815094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F3119-56EB-D846-BCCE-D47EFE3FE50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195DE9F8-6E1E-3949-B991-3CFBC83B3CD3}"/>
              </a:ext>
            </a:extLst>
          </p:cNvPr>
          <p:cNvSpPr>
            <a:spLocks noGrp="1"/>
          </p:cNvSpPr>
          <p:nvPr>
            <p:ph idx="1"/>
          </p:nvPr>
        </p:nvSpPr>
        <p:spPr/>
        <p:txBody>
          <a:bodyPr/>
          <a:lstStyle/>
          <a:p>
            <a:r>
              <a:rPr lang="en-US" b="1" dirty="0"/>
              <a:t>Data collection methodology</a:t>
            </a:r>
          </a:p>
          <a:p>
            <a:r>
              <a:rPr lang="en-US" dirty="0"/>
              <a:t>Descriptive results</a:t>
            </a:r>
          </a:p>
          <a:p>
            <a:r>
              <a:rPr lang="en-US" dirty="0"/>
              <a:t>Analytical results</a:t>
            </a:r>
          </a:p>
        </p:txBody>
      </p:sp>
      <p:sp>
        <p:nvSpPr>
          <p:cNvPr id="4" name="Slide Number Placeholder 3">
            <a:extLst>
              <a:ext uri="{FF2B5EF4-FFF2-40B4-BE49-F238E27FC236}">
                <a16:creationId xmlns:a16="http://schemas.microsoft.com/office/drawing/2014/main" xmlns="" id="{BE4E9AC1-EA8A-264E-8AED-2C61FB47BF46}"/>
              </a:ext>
            </a:extLst>
          </p:cNvPr>
          <p:cNvSpPr>
            <a:spLocks noGrp="1"/>
          </p:cNvSpPr>
          <p:nvPr>
            <p:ph type="sldNum" sz="quarter" idx="12"/>
          </p:nvPr>
        </p:nvSpPr>
        <p:spPr/>
        <p:txBody>
          <a:bodyPr/>
          <a:lstStyle/>
          <a:p>
            <a:fld id="{21484B92-3596-1943-8F76-3B1CEB484F40}" type="slidenum">
              <a:rPr lang="en-US" smtClean="0"/>
              <a:t>13</a:t>
            </a:fld>
            <a:endParaRPr lang="en-US"/>
          </a:p>
        </p:txBody>
      </p:sp>
    </p:spTree>
    <p:extLst>
      <p:ext uri="{BB962C8B-B14F-4D97-AF65-F5344CB8AC3E}">
        <p14:creationId xmlns:p14="http://schemas.microsoft.com/office/powerpoint/2010/main" val="391773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0A803-1FA3-024C-90A1-F0D661EA4ACA}"/>
              </a:ext>
            </a:extLst>
          </p:cNvPr>
          <p:cNvSpPr>
            <a:spLocks noGrp="1"/>
          </p:cNvSpPr>
          <p:nvPr>
            <p:ph type="title"/>
          </p:nvPr>
        </p:nvSpPr>
        <p:spPr/>
        <p:txBody>
          <a:bodyPr/>
          <a:lstStyle/>
          <a:p>
            <a:r>
              <a:rPr lang="en-US" dirty="0"/>
              <a:t>Data collection methodology</a:t>
            </a:r>
          </a:p>
        </p:txBody>
      </p:sp>
      <p:sp>
        <p:nvSpPr>
          <p:cNvPr id="4" name="TextBox 3">
            <a:extLst>
              <a:ext uri="{FF2B5EF4-FFF2-40B4-BE49-F238E27FC236}">
                <a16:creationId xmlns:a16="http://schemas.microsoft.com/office/drawing/2014/main" xmlns="" id="{8F89326A-908A-4840-BC51-85D789E67A6D}"/>
              </a:ext>
            </a:extLst>
          </p:cNvPr>
          <p:cNvSpPr txBox="1"/>
          <p:nvPr/>
        </p:nvSpPr>
        <p:spPr>
          <a:xfrm>
            <a:off x="838198" y="1690688"/>
            <a:ext cx="9707525" cy="2893100"/>
          </a:xfrm>
          <a:prstGeom prst="rect">
            <a:avLst/>
          </a:prstGeom>
          <a:noFill/>
        </p:spPr>
        <p:txBody>
          <a:bodyPr wrap="square" rtlCol="0">
            <a:spAutoFit/>
          </a:bodyPr>
          <a:lstStyle/>
          <a:p>
            <a:pPr marL="514350" indent="-514350">
              <a:buFont typeface="+mj-lt"/>
              <a:buAutoNum type="arabicPeriod"/>
            </a:pPr>
            <a:r>
              <a:rPr lang="en-US" sz="2600" dirty="0"/>
              <a:t>Identifying pump signals</a:t>
            </a:r>
          </a:p>
          <a:p>
            <a:pPr marL="971550" lvl="1" indent="-514350">
              <a:buFont typeface="Arial" panose="020B0604020202020204" pitchFamily="34" charset="0"/>
              <a:buChar char="•"/>
            </a:pPr>
            <a:r>
              <a:rPr lang="en-US" sz="2600" dirty="0"/>
              <a:t>Advertised pumps from Telegram channels and Discord groups</a:t>
            </a:r>
          </a:p>
          <a:p>
            <a:pPr marL="514350" indent="-514350">
              <a:buFont typeface="+mj-lt"/>
              <a:buAutoNum type="arabicPeriod"/>
            </a:pPr>
            <a:r>
              <a:rPr lang="en-US" sz="2600" dirty="0"/>
              <a:t>Collecting coin pricing data</a:t>
            </a:r>
          </a:p>
          <a:p>
            <a:pPr marL="971550" lvl="1" indent="-514350">
              <a:buFont typeface="Arial" panose="020B0604020202020204" pitchFamily="34" charset="0"/>
              <a:buChar char="•"/>
            </a:pPr>
            <a:r>
              <a:rPr lang="en-US" sz="2600" dirty="0"/>
              <a:t>5-minute granularity from </a:t>
            </a:r>
            <a:r>
              <a:rPr lang="en-US" sz="2600" dirty="0" err="1"/>
              <a:t>CoinMarketCap.com</a:t>
            </a:r>
            <a:endParaRPr lang="en-US" sz="2600" dirty="0"/>
          </a:p>
          <a:p>
            <a:pPr marL="514350" indent="-514350">
              <a:buFont typeface="+mj-lt"/>
              <a:buAutoNum type="arabicPeriod"/>
            </a:pPr>
            <a:r>
              <a:rPr lang="en-US" sz="2600" dirty="0"/>
              <a:t>Identifying pump timing</a:t>
            </a:r>
          </a:p>
          <a:p>
            <a:pPr marL="514350" indent="-514350">
              <a:buFont typeface="+mj-lt"/>
              <a:buAutoNum type="arabicPeriod"/>
            </a:pPr>
            <a:endParaRPr lang="en-US" sz="2600" dirty="0"/>
          </a:p>
          <a:p>
            <a:pPr marL="514350" indent="-514350">
              <a:buFont typeface="+mj-lt"/>
              <a:buAutoNum type="arabicPeriod"/>
            </a:pPr>
            <a:endParaRPr lang="en-US" sz="2600" dirty="0"/>
          </a:p>
        </p:txBody>
      </p:sp>
      <p:sp>
        <p:nvSpPr>
          <p:cNvPr id="3" name="Slide Number Placeholder 2">
            <a:extLst>
              <a:ext uri="{FF2B5EF4-FFF2-40B4-BE49-F238E27FC236}">
                <a16:creationId xmlns:a16="http://schemas.microsoft.com/office/drawing/2014/main" xmlns="" id="{F27FE7AB-B45A-B24D-9F13-F21B754447B4}"/>
              </a:ext>
            </a:extLst>
          </p:cNvPr>
          <p:cNvSpPr>
            <a:spLocks noGrp="1"/>
          </p:cNvSpPr>
          <p:nvPr>
            <p:ph type="sldNum" sz="quarter" idx="12"/>
          </p:nvPr>
        </p:nvSpPr>
        <p:spPr/>
        <p:txBody>
          <a:bodyPr/>
          <a:lstStyle/>
          <a:p>
            <a:fld id="{21484B92-3596-1943-8F76-3B1CEB484F40}" type="slidenum">
              <a:rPr lang="en-US" smtClean="0"/>
              <a:t>14</a:t>
            </a:fld>
            <a:endParaRPr lang="en-US"/>
          </a:p>
        </p:txBody>
      </p:sp>
    </p:spTree>
    <p:extLst>
      <p:ext uri="{BB962C8B-B14F-4D97-AF65-F5344CB8AC3E}">
        <p14:creationId xmlns:p14="http://schemas.microsoft.com/office/powerpoint/2010/main" val="1289249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p:txBody>
          <a:bodyPr/>
          <a:lstStyle/>
          <a:p>
            <a:r>
              <a:rPr lang="en-US" dirty="0"/>
              <a:t>Identifying pump signals: methodology</a:t>
            </a:r>
          </a:p>
        </p:txBody>
      </p:sp>
      <p:sp>
        <p:nvSpPr>
          <p:cNvPr id="3" name="TextBox 2">
            <a:extLst>
              <a:ext uri="{FF2B5EF4-FFF2-40B4-BE49-F238E27FC236}">
                <a16:creationId xmlns:a16="http://schemas.microsoft.com/office/drawing/2014/main" xmlns="" id="{2EB6D41F-2616-9040-BDAE-4B047BD3F0B0}"/>
              </a:ext>
            </a:extLst>
          </p:cNvPr>
          <p:cNvSpPr txBox="1"/>
          <p:nvPr/>
        </p:nvSpPr>
        <p:spPr>
          <a:xfrm>
            <a:off x="838200" y="1690688"/>
            <a:ext cx="9707525" cy="5693866"/>
          </a:xfrm>
          <a:prstGeom prst="rect">
            <a:avLst/>
          </a:prstGeom>
          <a:noFill/>
        </p:spPr>
        <p:txBody>
          <a:bodyPr wrap="square" rtlCol="0">
            <a:spAutoFit/>
          </a:bodyPr>
          <a:lstStyle/>
          <a:p>
            <a:pPr marL="457200" indent="-457200">
              <a:buFont typeface="Arial" panose="020B0604020202020204" pitchFamily="34" charset="0"/>
              <a:buChar char="•"/>
            </a:pPr>
            <a:r>
              <a:rPr lang="en-US" sz="2600" dirty="0"/>
              <a:t>Goal: </a:t>
            </a:r>
            <a:r>
              <a:rPr lang="en-US" sz="2600" b="1" dirty="0"/>
              <a:t>comprehensively</a:t>
            </a:r>
            <a:r>
              <a:rPr lang="en-US" sz="2600" dirty="0"/>
              <a:t> and </a:t>
            </a:r>
            <a:r>
              <a:rPr lang="en-US" sz="2600" b="1" dirty="0"/>
              <a:t>reliably </a:t>
            </a:r>
            <a:r>
              <a:rPr lang="en-US" sz="2600" dirty="0"/>
              <a:t>identify as many pump signals as possible</a:t>
            </a:r>
          </a:p>
          <a:p>
            <a:pPr marL="457200" indent="-457200">
              <a:buFont typeface="Arial" panose="020B0604020202020204" pitchFamily="34" charset="0"/>
              <a:buChar char="•"/>
            </a:pPr>
            <a:r>
              <a:rPr lang="en-US" sz="2600" dirty="0"/>
              <a:t>Approach: seek out groups from public sources</a:t>
            </a:r>
          </a:p>
          <a:p>
            <a:pPr marL="914400" lvl="1" indent="-457200">
              <a:buFont typeface="Arial" panose="020B0604020202020204" pitchFamily="34" charset="0"/>
              <a:buChar char="•"/>
            </a:pPr>
            <a:r>
              <a:rPr lang="en-US" sz="2600" dirty="0"/>
              <a:t>Master thread on </a:t>
            </a:r>
            <a:r>
              <a:rPr lang="en-US" sz="2600" dirty="0" err="1"/>
              <a:t>bitcointalk.org</a:t>
            </a:r>
            <a:r>
              <a:rPr lang="en-US" sz="2600" dirty="0"/>
              <a:t> listing all known Discord groups with more than 100K members</a:t>
            </a:r>
          </a:p>
          <a:p>
            <a:pPr marL="914400" lvl="1" indent="-457200">
              <a:buFont typeface="Arial" panose="020B0604020202020204" pitchFamily="34" charset="0"/>
              <a:buChar char="•"/>
            </a:pPr>
            <a:r>
              <a:rPr lang="en-US" sz="2600" dirty="0"/>
              <a:t>Android app for tracking P&amp;D group popularity – we track any group (Discord) or channel (Telegram) with at least 4K members</a:t>
            </a:r>
          </a:p>
          <a:p>
            <a:pPr marL="914400" lvl="1" indent="-457200">
              <a:buFont typeface="Arial" panose="020B0604020202020204" pitchFamily="34" charset="0"/>
              <a:buChar char="•"/>
            </a:pPr>
            <a:r>
              <a:rPr lang="en-US" sz="2600" dirty="0"/>
              <a:t>Joined all channels (often by invitation) and parsed data to extract pumps using keywords selected for that channel</a:t>
            </a:r>
          </a:p>
          <a:p>
            <a:pPr marL="914400" lvl="1" indent="-457200">
              <a:buFont typeface="Arial" panose="020B0604020202020204" pitchFamily="34" charset="0"/>
              <a:buChar char="•"/>
            </a:pPr>
            <a:r>
              <a:rPr lang="en-US" sz="2600" dirty="0"/>
              <a:t>Snowball approach: found new channels mentioned and joined</a:t>
            </a:r>
          </a:p>
          <a:p>
            <a:pPr marL="914400" lvl="1" indent="-457200">
              <a:buFont typeface="Arial" panose="020B0604020202020204" pitchFamily="34" charset="0"/>
              <a:buChar char="•"/>
            </a:pPr>
            <a:r>
              <a:rPr lang="en-US" sz="2600" dirty="0"/>
              <a:t>Manually verified all pump signals</a:t>
            </a:r>
          </a:p>
          <a:p>
            <a:pPr marL="457200" indent="-457200">
              <a:buFont typeface="Arial" panose="020B0604020202020204" pitchFamily="34" charset="0"/>
              <a:buChar char="•"/>
            </a:pPr>
            <a:endParaRPr lang="en-US" sz="2600" dirty="0"/>
          </a:p>
          <a:p>
            <a:endParaRPr lang="en-US" sz="2600" dirty="0"/>
          </a:p>
          <a:p>
            <a:endParaRPr lang="en-US" sz="2600" dirty="0"/>
          </a:p>
        </p:txBody>
      </p:sp>
      <p:sp>
        <p:nvSpPr>
          <p:cNvPr id="4" name="Slide Number Placeholder 3">
            <a:extLst>
              <a:ext uri="{FF2B5EF4-FFF2-40B4-BE49-F238E27FC236}">
                <a16:creationId xmlns:a16="http://schemas.microsoft.com/office/drawing/2014/main" xmlns="" id="{4E2C07CF-6571-1043-B1A8-FEEDC353664E}"/>
              </a:ext>
            </a:extLst>
          </p:cNvPr>
          <p:cNvSpPr>
            <a:spLocks noGrp="1"/>
          </p:cNvSpPr>
          <p:nvPr>
            <p:ph type="sldNum" sz="quarter" idx="12"/>
          </p:nvPr>
        </p:nvSpPr>
        <p:spPr/>
        <p:txBody>
          <a:bodyPr/>
          <a:lstStyle/>
          <a:p>
            <a:fld id="{21484B92-3596-1943-8F76-3B1CEB484F40}" type="slidenum">
              <a:rPr lang="en-US" smtClean="0"/>
              <a:t>15</a:t>
            </a:fld>
            <a:endParaRPr lang="en-US"/>
          </a:p>
        </p:txBody>
      </p:sp>
    </p:spTree>
    <p:extLst>
      <p:ext uri="{BB962C8B-B14F-4D97-AF65-F5344CB8AC3E}">
        <p14:creationId xmlns:p14="http://schemas.microsoft.com/office/powerpoint/2010/main" val="284274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p:txBody>
          <a:bodyPr/>
          <a:lstStyle/>
          <a:p>
            <a:r>
              <a:rPr lang="en-US" dirty="0"/>
              <a:t>Identifying pump signals: results</a:t>
            </a:r>
          </a:p>
        </p:txBody>
      </p:sp>
      <p:sp>
        <p:nvSpPr>
          <p:cNvPr id="3" name="TextBox 2">
            <a:extLst>
              <a:ext uri="{FF2B5EF4-FFF2-40B4-BE49-F238E27FC236}">
                <a16:creationId xmlns:a16="http://schemas.microsoft.com/office/drawing/2014/main" xmlns="" id="{2EB6D41F-2616-9040-BDAE-4B047BD3F0B0}"/>
              </a:ext>
            </a:extLst>
          </p:cNvPr>
          <p:cNvSpPr txBox="1"/>
          <p:nvPr/>
        </p:nvSpPr>
        <p:spPr>
          <a:xfrm>
            <a:off x="838200" y="1690688"/>
            <a:ext cx="9707525" cy="3293209"/>
          </a:xfrm>
          <a:prstGeom prst="rect">
            <a:avLst/>
          </a:prstGeom>
          <a:noFill/>
        </p:spPr>
        <p:txBody>
          <a:bodyPr wrap="square" rtlCol="0">
            <a:spAutoFit/>
          </a:bodyPr>
          <a:lstStyle/>
          <a:p>
            <a:pPr marL="457200" indent="-457200">
              <a:buFont typeface="Arial" panose="020B0604020202020204" pitchFamily="34" charset="0"/>
              <a:buChar char="•"/>
            </a:pPr>
            <a:r>
              <a:rPr lang="en-US" sz="2600" dirty="0"/>
              <a:t>Observed 3,417 distinct pump signals on 248 currencies over between January </a:t>
            </a:r>
            <a:r>
              <a:rPr lang="en-US" sz="2600" dirty="0" smtClean="0"/>
              <a:t>and June 2018</a:t>
            </a:r>
          </a:p>
          <a:p>
            <a:pPr marL="457200" indent="-457200">
              <a:buFont typeface="Arial" panose="020B0604020202020204" pitchFamily="34" charset="0"/>
              <a:buChar char="•"/>
            </a:pPr>
            <a:endParaRPr lang="en-US" sz="2600" dirty="0"/>
          </a:p>
          <a:p>
            <a:pPr marL="914400" lvl="1" indent="-457200">
              <a:buFont typeface="Arial" panose="020B0604020202020204" pitchFamily="34" charset="0"/>
              <a:buChar char="•"/>
            </a:pPr>
            <a:r>
              <a:rPr lang="en-US" sz="2600" dirty="0" smtClean="0"/>
              <a:t>We found </a:t>
            </a:r>
            <a:r>
              <a:rPr lang="en-US" sz="2600" dirty="0"/>
              <a:t>2,469 unique Telegram signals on 30 channels</a:t>
            </a:r>
          </a:p>
          <a:p>
            <a:pPr marL="914400" lvl="1" indent="-457200">
              <a:buFont typeface="Arial" panose="020B0604020202020204" pitchFamily="34" charset="0"/>
              <a:buChar char="•"/>
            </a:pPr>
            <a:r>
              <a:rPr lang="en-US" sz="2600" dirty="0" smtClean="0"/>
              <a:t>We found </a:t>
            </a:r>
            <a:r>
              <a:rPr lang="en-US" sz="2600" dirty="0"/>
              <a:t>952 unique Discord signals</a:t>
            </a:r>
          </a:p>
          <a:p>
            <a:pPr marL="457200" indent="-457200">
              <a:buFont typeface="Arial" panose="020B0604020202020204" pitchFamily="34" charset="0"/>
              <a:buChar char="•"/>
            </a:pPr>
            <a:endParaRPr lang="en-US" sz="2600" dirty="0"/>
          </a:p>
          <a:p>
            <a:pPr lvl="1"/>
            <a:endParaRPr lang="en-US" sz="2600" dirty="0"/>
          </a:p>
          <a:p>
            <a:pPr marL="457200" indent="-457200">
              <a:buFont typeface="Arial" panose="020B0604020202020204" pitchFamily="34" charset="0"/>
              <a:buChar char="•"/>
            </a:pPr>
            <a:endParaRPr lang="en-US" sz="2600" dirty="0"/>
          </a:p>
        </p:txBody>
      </p:sp>
      <p:sp>
        <p:nvSpPr>
          <p:cNvPr id="4" name="Slide Number Placeholder 3">
            <a:extLst>
              <a:ext uri="{FF2B5EF4-FFF2-40B4-BE49-F238E27FC236}">
                <a16:creationId xmlns:a16="http://schemas.microsoft.com/office/drawing/2014/main" xmlns="" id="{8FA64942-6C05-1B43-A2EC-FBFAE9106482}"/>
              </a:ext>
            </a:extLst>
          </p:cNvPr>
          <p:cNvSpPr>
            <a:spLocks noGrp="1"/>
          </p:cNvSpPr>
          <p:nvPr>
            <p:ph type="sldNum" sz="quarter" idx="12"/>
          </p:nvPr>
        </p:nvSpPr>
        <p:spPr/>
        <p:txBody>
          <a:bodyPr/>
          <a:lstStyle/>
          <a:p>
            <a:fld id="{21484B92-3596-1943-8F76-3B1CEB484F40}" type="slidenum">
              <a:rPr lang="en-US" smtClean="0"/>
              <a:t>16</a:t>
            </a:fld>
            <a:endParaRPr lang="en-US"/>
          </a:p>
        </p:txBody>
      </p:sp>
    </p:spTree>
    <p:extLst>
      <p:ext uri="{BB962C8B-B14F-4D97-AF65-F5344CB8AC3E}">
        <p14:creationId xmlns:p14="http://schemas.microsoft.com/office/powerpoint/2010/main" val="46248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DDC30-FB5C-6848-B79A-4D295051FC1E}"/>
              </a:ext>
            </a:extLst>
          </p:cNvPr>
          <p:cNvSpPr>
            <a:spLocks noGrp="1"/>
          </p:cNvSpPr>
          <p:nvPr>
            <p:ph type="title"/>
          </p:nvPr>
        </p:nvSpPr>
        <p:spPr/>
        <p:txBody>
          <a:bodyPr/>
          <a:lstStyle/>
          <a:p>
            <a:r>
              <a:rPr lang="en-US" dirty="0"/>
              <a:t>Collecting coin pricing data: </a:t>
            </a:r>
            <a:r>
              <a:rPr lang="en-US" dirty="0" err="1"/>
              <a:t>CoinMarketCap</a:t>
            </a:r>
            <a:endParaRPr lang="en-US" dirty="0"/>
          </a:p>
        </p:txBody>
      </p:sp>
      <p:sp>
        <p:nvSpPr>
          <p:cNvPr id="3" name="TextBox 2">
            <a:extLst>
              <a:ext uri="{FF2B5EF4-FFF2-40B4-BE49-F238E27FC236}">
                <a16:creationId xmlns:a16="http://schemas.microsoft.com/office/drawing/2014/main" xmlns="" id="{A24D2E8A-8ACE-7942-81C9-7266660E0A7B}"/>
              </a:ext>
            </a:extLst>
          </p:cNvPr>
          <p:cNvSpPr txBox="1"/>
          <p:nvPr/>
        </p:nvSpPr>
        <p:spPr>
          <a:xfrm>
            <a:off x="838200" y="1690688"/>
            <a:ext cx="9707525" cy="2893100"/>
          </a:xfrm>
          <a:prstGeom prst="rect">
            <a:avLst/>
          </a:prstGeom>
          <a:noFill/>
        </p:spPr>
        <p:txBody>
          <a:bodyPr wrap="square" rtlCol="0">
            <a:spAutoFit/>
          </a:bodyPr>
          <a:lstStyle/>
          <a:p>
            <a:r>
              <a:rPr lang="en-US" sz="2600" dirty="0"/>
              <a:t>Leading website of aggregated data on cryptocurrencies</a:t>
            </a:r>
          </a:p>
          <a:p>
            <a:pPr marL="285750" indent="-285750">
              <a:buFont typeface="Arial" panose="020B0604020202020204" pitchFamily="34" charset="0"/>
              <a:buChar char="•"/>
            </a:pPr>
            <a:r>
              <a:rPr lang="en-US" sz="2600" dirty="0"/>
              <a:t>~ 2000 currencies</a:t>
            </a:r>
          </a:p>
          <a:p>
            <a:pPr marL="285750" indent="-285750">
              <a:buFont typeface="Arial" panose="020B0604020202020204" pitchFamily="34" charset="0"/>
              <a:buChar char="•"/>
            </a:pPr>
            <a:r>
              <a:rPr lang="en-US" sz="2600" dirty="0"/>
              <a:t>~ 200 exchanges</a:t>
            </a:r>
          </a:p>
          <a:p>
            <a:pPr marL="285750" indent="-285750">
              <a:buFont typeface="Arial" panose="020B0604020202020204" pitchFamily="34" charset="0"/>
              <a:buChar char="•"/>
            </a:pPr>
            <a:r>
              <a:rPr lang="en-US" sz="2600" dirty="0"/>
              <a:t>5 minute interval price (in BTC and USD)</a:t>
            </a:r>
          </a:p>
          <a:p>
            <a:pPr marL="285750" indent="-285750">
              <a:buFont typeface="Arial" panose="020B0604020202020204" pitchFamily="34" charset="0"/>
              <a:buChar char="•"/>
            </a:pPr>
            <a:r>
              <a:rPr lang="en-US" sz="2600" dirty="0"/>
              <a:t>5-minute interval 24-hour trailing volume</a:t>
            </a:r>
          </a:p>
          <a:p>
            <a:pPr marL="285750" indent="-285750">
              <a:buFont typeface="Arial" panose="020B0604020202020204" pitchFamily="34" charset="0"/>
              <a:buChar char="•"/>
            </a:pPr>
            <a:r>
              <a:rPr lang="en-US" sz="2600" dirty="0"/>
              <a:t>316 million data points</a:t>
            </a:r>
          </a:p>
          <a:p>
            <a:pPr marL="285750" indent="-285750">
              <a:buFont typeface="Arial" panose="020B0604020202020204" pitchFamily="34" charset="0"/>
              <a:buChar char="•"/>
            </a:pPr>
            <a:endParaRPr lang="en-US" sz="2600" dirty="0"/>
          </a:p>
        </p:txBody>
      </p:sp>
      <p:sp>
        <p:nvSpPr>
          <p:cNvPr id="4" name="Slide Number Placeholder 3">
            <a:extLst>
              <a:ext uri="{FF2B5EF4-FFF2-40B4-BE49-F238E27FC236}">
                <a16:creationId xmlns:a16="http://schemas.microsoft.com/office/drawing/2014/main" xmlns="" id="{67DEEF14-BB99-8B43-A633-DD4FF63E720B}"/>
              </a:ext>
            </a:extLst>
          </p:cNvPr>
          <p:cNvSpPr>
            <a:spLocks noGrp="1"/>
          </p:cNvSpPr>
          <p:nvPr>
            <p:ph type="sldNum" sz="quarter" idx="12"/>
          </p:nvPr>
        </p:nvSpPr>
        <p:spPr/>
        <p:txBody>
          <a:bodyPr/>
          <a:lstStyle/>
          <a:p>
            <a:fld id="{21484B92-3596-1943-8F76-3B1CEB484F40}" type="slidenum">
              <a:rPr lang="en-US" smtClean="0"/>
              <a:t>17</a:t>
            </a:fld>
            <a:endParaRPr lang="en-US"/>
          </a:p>
        </p:txBody>
      </p:sp>
    </p:spTree>
    <p:extLst>
      <p:ext uri="{BB962C8B-B14F-4D97-AF65-F5344CB8AC3E}">
        <p14:creationId xmlns:p14="http://schemas.microsoft.com/office/powerpoint/2010/main" val="591033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p:txBody>
          <a:bodyPr/>
          <a:lstStyle/>
          <a:p>
            <a:r>
              <a:rPr lang="en-US" dirty="0"/>
              <a:t>Identifying pump timing</a:t>
            </a:r>
          </a:p>
        </p:txBody>
      </p:sp>
      <p:sp>
        <p:nvSpPr>
          <p:cNvPr id="5" name="TextBox 4">
            <a:extLst>
              <a:ext uri="{FF2B5EF4-FFF2-40B4-BE49-F238E27FC236}">
                <a16:creationId xmlns:a16="http://schemas.microsoft.com/office/drawing/2014/main" xmlns="" id="{108762F7-2382-7D4B-B7F5-2E37A73F2691}"/>
              </a:ext>
            </a:extLst>
          </p:cNvPr>
          <p:cNvSpPr txBox="1"/>
          <p:nvPr/>
        </p:nvSpPr>
        <p:spPr>
          <a:xfrm>
            <a:off x="838200" y="1690688"/>
            <a:ext cx="9707525" cy="2492990"/>
          </a:xfrm>
          <a:prstGeom prst="rect">
            <a:avLst/>
          </a:prstGeom>
          <a:noFill/>
        </p:spPr>
        <p:txBody>
          <a:bodyPr wrap="square" rtlCol="0">
            <a:spAutoFit/>
          </a:bodyPr>
          <a:lstStyle/>
          <a:p>
            <a:pPr marL="457200" indent="-457200">
              <a:buFont typeface="Arial" panose="020B0604020202020204" pitchFamily="34" charset="0"/>
              <a:buChar char="•"/>
            </a:pPr>
            <a:r>
              <a:rPr lang="en-US" sz="2600" dirty="0"/>
              <a:t>Pump signals are an indicator and signals do not always match with the time of the pump</a:t>
            </a:r>
          </a:p>
          <a:p>
            <a:pPr marL="457200" indent="-457200">
              <a:buFont typeface="Arial" panose="020B0604020202020204" pitchFamily="34" charset="0"/>
              <a:buChar char="•"/>
            </a:pPr>
            <a:r>
              <a:rPr lang="en-US" sz="2600" dirty="0"/>
              <a:t>We define </a:t>
            </a:r>
            <a:r>
              <a:rPr lang="en-US" sz="2600" b="1" dirty="0"/>
              <a:t>pump timing</a:t>
            </a:r>
            <a:r>
              <a:rPr lang="en-US" sz="2600" dirty="0"/>
              <a:t> as when the biggest 5-minute increase in price occurs over a 48 hour window before and after pump signal</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endParaRPr lang="en-US" sz="2600" dirty="0"/>
          </a:p>
        </p:txBody>
      </p:sp>
      <p:sp>
        <p:nvSpPr>
          <p:cNvPr id="3" name="Slide Number Placeholder 2">
            <a:extLst>
              <a:ext uri="{FF2B5EF4-FFF2-40B4-BE49-F238E27FC236}">
                <a16:creationId xmlns:a16="http://schemas.microsoft.com/office/drawing/2014/main" xmlns="" id="{9B5733D4-B8B9-0249-ACB0-6C7E7A2CD210}"/>
              </a:ext>
            </a:extLst>
          </p:cNvPr>
          <p:cNvSpPr>
            <a:spLocks noGrp="1"/>
          </p:cNvSpPr>
          <p:nvPr>
            <p:ph type="sldNum" sz="quarter" idx="12"/>
          </p:nvPr>
        </p:nvSpPr>
        <p:spPr/>
        <p:txBody>
          <a:bodyPr/>
          <a:lstStyle/>
          <a:p>
            <a:fld id="{21484B92-3596-1943-8F76-3B1CEB484F40}" type="slidenum">
              <a:rPr lang="en-US" smtClean="0"/>
              <a:t>18</a:t>
            </a:fld>
            <a:endParaRPr lang="en-US"/>
          </a:p>
        </p:txBody>
      </p:sp>
    </p:spTree>
    <p:extLst>
      <p:ext uri="{BB962C8B-B14F-4D97-AF65-F5344CB8AC3E}">
        <p14:creationId xmlns:p14="http://schemas.microsoft.com/office/powerpoint/2010/main" val="370574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a:xfrm>
            <a:off x="126124" y="365125"/>
            <a:ext cx="11887200" cy="1325563"/>
          </a:xfrm>
        </p:spPr>
        <p:txBody>
          <a:bodyPr/>
          <a:lstStyle/>
          <a:p>
            <a:pPr algn="ctr"/>
            <a:r>
              <a:rPr lang="en-US" dirty="0"/>
              <a:t>Identifying pump timing: </a:t>
            </a:r>
            <a:r>
              <a:rPr lang="en-US" dirty="0" smtClean="0"/>
              <a:t>signal </a:t>
            </a:r>
            <a:r>
              <a:rPr lang="en-US" dirty="0"/>
              <a:t>coincides with </a:t>
            </a:r>
            <a:r>
              <a:rPr lang="en-US" dirty="0" smtClean="0"/>
              <a:t>pump</a:t>
            </a:r>
            <a:br>
              <a:rPr lang="en-US" dirty="0" smtClean="0"/>
            </a:br>
            <a:r>
              <a:rPr lang="en-US" dirty="0" smtClean="0"/>
              <a:t>(Black line is the price)</a:t>
            </a:r>
            <a:endParaRPr lang="en-US" dirty="0"/>
          </a:p>
        </p:txBody>
      </p:sp>
      <p:pic>
        <p:nvPicPr>
          <p:cNvPr id="4" name="Picture 3">
            <a:extLst>
              <a:ext uri="{FF2B5EF4-FFF2-40B4-BE49-F238E27FC236}">
                <a16:creationId xmlns:a16="http://schemas.microsoft.com/office/drawing/2014/main" xmlns="" id="{A8674F7C-EA22-5340-96B4-E9B715F4D1A1}"/>
              </a:ext>
            </a:extLst>
          </p:cNvPr>
          <p:cNvPicPr>
            <a:picLocks noChangeAspect="1"/>
          </p:cNvPicPr>
          <p:nvPr/>
        </p:nvPicPr>
        <p:blipFill>
          <a:blip r:embed="rId3"/>
          <a:stretch>
            <a:fillRect/>
          </a:stretch>
        </p:blipFill>
        <p:spPr>
          <a:xfrm>
            <a:off x="1129289" y="1609550"/>
            <a:ext cx="9201828" cy="5248450"/>
          </a:xfrm>
          <a:prstGeom prst="rect">
            <a:avLst/>
          </a:prstGeom>
        </p:spPr>
      </p:pic>
      <p:sp>
        <p:nvSpPr>
          <p:cNvPr id="3" name="Slide Number Placeholder 2">
            <a:extLst>
              <a:ext uri="{FF2B5EF4-FFF2-40B4-BE49-F238E27FC236}">
                <a16:creationId xmlns:a16="http://schemas.microsoft.com/office/drawing/2014/main" xmlns="" id="{19C6FE0D-173E-5F4F-B2B5-847C83E42BC4}"/>
              </a:ext>
            </a:extLst>
          </p:cNvPr>
          <p:cNvSpPr>
            <a:spLocks noGrp="1"/>
          </p:cNvSpPr>
          <p:nvPr>
            <p:ph type="sldNum" sz="quarter" idx="12"/>
          </p:nvPr>
        </p:nvSpPr>
        <p:spPr/>
        <p:txBody>
          <a:bodyPr/>
          <a:lstStyle/>
          <a:p>
            <a:fld id="{21484B92-3596-1943-8F76-3B1CEB484F40}" type="slidenum">
              <a:rPr lang="en-US" smtClean="0"/>
              <a:t>19</a:t>
            </a:fld>
            <a:endParaRPr lang="en-US"/>
          </a:p>
        </p:txBody>
      </p:sp>
    </p:spTree>
    <p:extLst>
      <p:ext uri="{BB962C8B-B14F-4D97-AF65-F5344CB8AC3E}">
        <p14:creationId xmlns:p14="http://schemas.microsoft.com/office/powerpoint/2010/main" val="146747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80030-51E6-754F-9FA7-CCC79019FB09}"/>
              </a:ext>
            </a:extLst>
          </p:cNvPr>
          <p:cNvSpPr>
            <a:spLocks noGrp="1"/>
          </p:cNvSpPr>
          <p:nvPr>
            <p:ph type="title"/>
          </p:nvPr>
        </p:nvSpPr>
        <p:spPr>
          <a:xfrm>
            <a:off x="409903" y="34039"/>
            <a:ext cx="10943897" cy="1325563"/>
          </a:xfrm>
        </p:spPr>
        <p:txBody>
          <a:bodyPr/>
          <a:lstStyle/>
          <a:p>
            <a:pPr algn="ctr"/>
            <a:r>
              <a:rPr lang="en-US" dirty="0" smtClean="0"/>
              <a:t>Long Term Research Project – Economists + CS</a:t>
            </a:r>
            <a:endParaRPr lang="en-US" dirty="0"/>
          </a:p>
        </p:txBody>
      </p:sp>
      <p:sp>
        <p:nvSpPr>
          <p:cNvPr id="3" name="Content Placeholder 2">
            <a:extLst>
              <a:ext uri="{FF2B5EF4-FFF2-40B4-BE49-F238E27FC236}">
                <a16:creationId xmlns:a16="http://schemas.microsoft.com/office/drawing/2014/main" xmlns="" id="{A1A28B07-E6F1-E94C-97C2-04F6136C5741}"/>
              </a:ext>
            </a:extLst>
          </p:cNvPr>
          <p:cNvSpPr>
            <a:spLocks noGrp="1"/>
          </p:cNvSpPr>
          <p:nvPr>
            <p:ph idx="1"/>
          </p:nvPr>
        </p:nvSpPr>
        <p:spPr>
          <a:xfrm>
            <a:off x="173421" y="1195008"/>
            <a:ext cx="11776841" cy="6403975"/>
          </a:xfrm>
        </p:spPr>
        <p:txBody>
          <a:bodyPr>
            <a:noAutofit/>
          </a:bodyPr>
          <a:lstStyle/>
          <a:p>
            <a:pPr marL="285750" indent="-285750"/>
            <a:r>
              <a:rPr lang="en-US" sz="2600" b="1" dirty="0" smtClean="0"/>
              <a:t>Economics of Digital Crime/Price Manipulation</a:t>
            </a:r>
            <a:r>
              <a:rPr lang="en-US" sz="2600" b="1" dirty="0"/>
              <a:t> </a:t>
            </a:r>
            <a:r>
              <a:rPr lang="en-US" sz="2600" b="1" dirty="0" smtClean="0"/>
              <a:t>- Cryptocurrencies</a:t>
            </a:r>
            <a:endParaRPr lang="en-US" sz="2600" b="1" dirty="0"/>
          </a:p>
          <a:p>
            <a:pPr marL="285750" indent="-285750"/>
            <a:r>
              <a:rPr lang="en-US" sz="2600" b="1" dirty="0" smtClean="0"/>
              <a:t>JME Paper – Price manipulation of single agent led to rise in BTC in 2013</a:t>
            </a:r>
          </a:p>
          <a:p>
            <a:pPr marL="285750" indent="-285750"/>
            <a:r>
              <a:rPr lang="en-US" sz="2600" b="1" dirty="0" smtClean="0"/>
              <a:t>No longer a niche market – valuations reached $800 Billion in Dec 2017</a:t>
            </a:r>
          </a:p>
          <a:p>
            <a:pPr marL="285750" indent="-285750"/>
            <a:r>
              <a:rPr lang="en-US" sz="2600" b="1" dirty="0" smtClean="0"/>
              <a:t>Ecosystem with 2000 coins, many exchanges, digital wallets, etc.</a:t>
            </a:r>
          </a:p>
          <a:p>
            <a:pPr marL="285750" indent="-285750"/>
            <a:r>
              <a:rPr lang="en-US" sz="2600" b="1" dirty="0" smtClean="0"/>
              <a:t>This paper </a:t>
            </a:r>
            <a:r>
              <a:rPr lang="en-US" sz="2600" b="1" dirty="0" smtClean="0">
                <a:sym typeface="Wingdings" panose="05000000000000000000" pitchFamily="2" charset="2"/>
              </a:rPr>
              <a:t> pumps and dumps in cryptocurrencies</a:t>
            </a:r>
          </a:p>
          <a:p>
            <a:pPr marL="285750" indent="-285750"/>
            <a:r>
              <a:rPr lang="en-US" sz="2600" b="1" dirty="0">
                <a:sym typeface="Wingdings" panose="05000000000000000000" pitchFamily="2" charset="2"/>
              </a:rPr>
              <a:t> </a:t>
            </a:r>
            <a:r>
              <a:rPr lang="en-US" sz="2600" b="1" dirty="0" smtClean="0">
                <a:sym typeface="Wingdings" panose="05000000000000000000" pitchFamily="2" charset="2"/>
              </a:rPr>
              <a:t>New social media technology (Discord, Telegram) 350 Million users</a:t>
            </a:r>
          </a:p>
          <a:p>
            <a:pPr marL="285750" indent="-285750"/>
            <a:r>
              <a:rPr lang="en-US" sz="2600" b="1" dirty="0" smtClean="0">
                <a:sym typeface="Wingdings" panose="05000000000000000000" pitchFamily="2" charset="2"/>
              </a:rPr>
              <a:t>Low Cost to running pump and dump schemes</a:t>
            </a:r>
          </a:p>
          <a:p>
            <a:pPr marL="285750" indent="-285750"/>
            <a:r>
              <a:rPr lang="en-US" sz="2600" b="1" dirty="0" smtClean="0">
                <a:sym typeface="Wingdings" panose="05000000000000000000" pitchFamily="2" charset="2"/>
              </a:rPr>
              <a:t>Little regulation</a:t>
            </a:r>
          </a:p>
          <a:p>
            <a:pPr marL="285750" indent="-285750"/>
            <a:r>
              <a:rPr lang="en-US" sz="2600" b="1" dirty="0" smtClean="0">
                <a:sym typeface="Wingdings" panose="05000000000000000000" pitchFamily="2" charset="2"/>
              </a:rPr>
              <a:t>We look at the Jan – June 2018 period </a:t>
            </a:r>
          </a:p>
          <a:p>
            <a:pPr marL="285750" indent="-285750"/>
            <a:r>
              <a:rPr lang="en-US" sz="2600" b="1" dirty="0" smtClean="0">
                <a:sym typeface="Wingdings" panose="05000000000000000000" pitchFamily="2" charset="2"/>
              </a:rPr>
              <a:t>We document more than 3000 such schemes during that period</a:t>
            </a:r>
          </a:p>
          <a:p>
            <a:pPr marL="285750" indent="-285750"/>
            <a:r>
              <a:rPr lang="en-US" sz="2600" b="1" dirty="0" smtClean="0">
                <a:sym typeface="Wingdings" panose="05000000000000000000" pitchFamily="2" charset="2"/>
              </a:rPr>
              <a:t>Significant interest in cryptocurrency pump and dump schemes (Google Trends)</a:t>
            </a:r>
          </a:p>
          <a:p>
            <a:pPr marL="285750" indent="-285750"/>
            <a:endParaRPr lang="en-US" sz="2600" b="1" dirty="0" smtClean="0">
              <a:sym typeface="Wingdings" panose="05000000000000000000" pitchFamily="2" charset="2"/>
            </a:endParaRPr>
          </a:p>
          <a:p>
            <a:pPr marL="285750" indent="-285750"/>
            <a:endParaRPr lang="en-US" sz="2600" dirty="0"/>
          </a:p>
          <a:p>
            <a:pPr marL="742950" lvl="1" indent="-285750">
              <a:buFont typeface="Wingdings" pitchFamily="2" charset="2"/>
              <a:buChar char="§"/>
            </a:pPr>
            <a:endParaRPr lang="en-US" sz="2600" dirty="0"/>
          </a:p>
          <a:p>
            <a:pPr marL="742950" lvl="1" indent="-285750"/>
            <a:endParaRPr lang="en-US" sz="2600" dirty="0"/>
          </a:p>
          <a:p>
            <a:pPr marL="742950" lvl="1" indent="-285750"/>
            <a:endParaRPr lang="en-US" sz="2600" dirty="0"/>
          </a:p>
          <a:p>
            <a:pPr marL="742950" lvl="1" indent="-285750"/>
            <a:endParaRPr lang="en-US" sz="2600" dirty="0"/>
          </a:p>
          <a:p>
            <a:pPr marL="457200" lvl="1" indent="0">
              <a:buNone/>
            </a:pPr>
            <a:endParaRPr lang="en-US" sz="2600" dirty="0"/>
          </a:p>
          <a:p>
            <a:pPr marL="742950" lvl="1" indent="-285750"/>
            <a:endParaRPr lang="en-US" sz="2600" dirty="0"/>
          </a:p>
          <a:p>
            <a:pPr marL="742950" lvl="1" indent="-285750"/>
            <a:endParaRPr lang="en-US" sz="2600" dirty="0"/>
          </a:p>
          <a:p>
            <a:pPr marL="742950" lvl="1" indent="-285750"/>
            <a:endParaRPr lang="en-US" sz="2600" dirty="0"/>
          </a:p>
          <a:p>
            <a:pPr marL="285750" indent="-285750"/>
            <a:endParaRPr lang="en-US" sz="2600" dirty="0"/>
          </a:p>
          <a:p>
            <a:endParaRPr lang="en-US" sz="2600" dirty="0"/>
          </a:p>
        </p:txBody>
      </p:sp>
      <p:sp>
        <p:nvSpPr>
          <p:cNvPr id="4" name="Slide Number Placeholder 3">
            <a:extLst>
              <a:ext uri="{FF2B5EF4-FFF2-40B4-BE49-F238E27FC236}">
                <a16:creationId xmlns:a16="http://schemas.microsoft.com/office/drawing/2014/main" xmlns="" id="{991510A1-E259-4141-AFA5-4FDF7EC753E8}"/>
              </a:ext>
            </a:extLst>
          </p:cNvPr>
          <p:cNvSpPr>
            <a:spLocks noGrp="1"/>
          </p:cNvSpPr>
          <p:nvPr>
            <p:ph type="sldNum" sz="quarter" idx="12"/>
          </p:nvPr>
        </p:nvSpPr>
        <p:spPr/>
        <p:txBody>
          <a:bodyPr/>
          <a:lstStyle/>
          <a:p>
            <a:fld id="{21484B92-3596-1943-8F76-3B1CEB484F40}" type="slidenum">
              <a:rPr lang="en-US" smtClean="0"/>
              <a:t>2</a:t>
            </a:fld>
            <a:endParaRPr lang="en-US"/>
          </a:p>
        </p:txBody>
      </p:sp>
    </p:spTree>
    <p:extLst>
      <p:ext uri="{BB962C8B-B14F-4D97-AF65-F5344CB8AC3E}">
        <p14:creationId xmlns:p14="http://schemas.microsoft.com/office/powerpoint/2010/main" val="906157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a:xfrm>
            <a:off x="0" y="365125"/>
            <a:ext cx="12192000" cy="1325563"/>
          </a:xfrm>
        </p:spPr>
        <p:txBody>
          <a:bodyPr/>
          <a:lstStyle/>
          <a:p>
            <a:pPr algn="ctr"/>
            <a:r>
              <a:rPr lang="en-US" dirty="0"/>
              <a:t>Example: pump before signal</a:t>
            </a:r>
            <a:r>
              <a:rPr lang="en-US" dirty="0" smtClean="0"/>
              <a:t>: Insiders </a:t>
            </a:r>
            <a:r>
              <a:rPr lang="en-US" dirty="0"/>
              <a:t>buy early </a:t>
            </a:r>
            <a:r>
              <a:rPr lang="en-US" dirty="0" smtClean="0"/>
              <a:t/>
            </a:r>
            <a:br>
              <a:rPr lang="en-US" dirty="0" smtClean="0"/>
            </a:br>
            <a:r>
              <a:rPr lang="en-US" dirty="0" smtClean="0"/>
              <a:t>(Black line is price; red line is the scheduled time)</a:t>
            </a:r>
            <a:endParaRPr lang="en-US" dirty="0"/>
          </a:p>
        </p:txBody>
      </p:sp>
      <p:pic>
        <p:nvPicPr>
          <p:cNvPr id="5" name="Picture 4">
            <a:extLst>
              <a:ext uri="{FF2B5EF4-FFF2-40B4-BE49-F238E27FC236}">
                <a16:creationId xmlns:a16="http://schemas.microsoft.com/office/drawing/2014/main" xmlns="" id="{2F23068E-F237-6948-9505-7F5E4361D0E6}"/>
              </a:ext>
            </a:extLst>
          </p:cNvPr>
          <p:cNvPicPr>
            <a:picLocks noChangeAspect="1"/>
          </p:cNvPicPr>
          <p:nvPr/>
        </p:nvPicPr>
        <p:blipFill>
          <a:blip r:embed="rId3"/>
          <a:stretch>
            <a:fillRect/>
          </a:stretch>
        </p:blipFill>
        <p:spPr>
          <a:xfrm>
            <a:off x="1203157" y="1633430"/>
            <a:ext cx="8908405" cy="5062341"/>
          </a:xfrm>
          <a:prstGeom prst="rect">
            <a:avLst/>
          </a:prstGeom>
        </p:spPr>
      </p:pic>
      <p:sp>
        <p:nvSpPr>
          <p:cNvPr id="3" name="Slide Number Placeholder 2">
            <a:extLst>
              <a:ext uri="{FF2B5EF4-FFF2-40B4-BE49-F238E27FC236}">
                <a16:creationId xmlns:a16="http://schemas.microsoft.com/office/drawing/2014/main" xmlns="" id="{D05D4498-B5C3-DD49-A9F3-2876A97CDAEA}"/>
              </a:ext>
            </a:extLst>
          </p:cNvPr>
          <p:cNvSpPr>
            <a:spLocks noGrp="1"/>
          </p:cNvSpPr>
          <p:nvPr>
            <p:ph type="sldNum" sz="quarter" idx="12"/>
          </p:nvPr>
        </p:nvSpPr>
        <p:spPr/>
        <p:txBody>
          <a:bodyPr/>
          <a:lstStyle/>
          <a:p>
            <a:fld id="{21484B92-3596-1943-8F76-3B1CEB484F40}" type="slidenum">
              <a:rPr lang="en-US" smtClean="0"/>
              <a:t>20</a:t>
            </a:fld>
            <a:endParaRPr lang="en-US"/>
          </a:p>
        </p:txBody>
      </p:sp>
    </p:spTree>
    <p:extLst>
      <p:ext uri="{BB962C8B-B14F-4D97-AF65-F5344CB8AC3E}">
        <p14:creationId xmlns:p14="http://schemas.microsoft.com/office/powerpoint/2010/main" val="1019566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F3119-56EB-D846-BCCE-D47EFE3FE50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195DE9F8-6E1E-3949-B991-3CFBC83B3CD3}"/>
              </a:ext>
            </a:extLst>
          </p:cNvPr>
          <p:cNvSpPr>
            <a:spLocks noGrp="1"/>
          </p:cNvSpPr>
          <p:nvPr>
            <p:ph idx="1"/>
          </p:nvPr>
        </p:nvSpPr>
        <p:spPr/>
        <p:txBody>
          <a:bodyPr/>
          <a:lstStyle/>
          <a:p>
            <a:r>
              <a:rPr lang="en-US" dirty="0"/>
              <a:t>Data collection methodology</a:t>
            </a:r>
          </a:p>
          <a:p>
            <a:r>
              <a:rPr lang="en-US" b="1" dirty="0"/>
              <a:t>Descriptive results</a:t>
            </a:r>
          </a:p>
          <a:p>
            <a:r>
              <a:rPr lang="en-US" dirty="0"/>
              <a:t>Analytical results</a:t>
            </a:r>
          </a:p>
        </p:txBody>
      </p:sp>
      <p:sp>
        <p:nvSpPr>
          <p:cNvPr id="4" name="Slide Number Placeholder 3">
            <a:extLst>
              <a:ext uri="{FF2B5EF4-FFF2-40B4-BE49-F238E27FC236}">
                <a16:creationId xmlns:a16="http://schemas.microsoft.com/office/drawing/2014/main" xmlns="" id="{35223096-6412-8046-B420-D4077AC89C92}"/>
              </a:ext>
            </a:extLst>
          </p:cNvPr>
          <p:cNvSpPr>
            <a:spLocks noGrp="1"/>
          </p:cNvSpPr>
          <p:nvPr>
            <p:ph type="sldNum" sz="quarter" idx="12"/>
          </p:nvPr>
        </p:nvSpPr>
        <p:spPr/>
        <p:txBody>
          <a:bodyPr/>
          <a:lstStyle/>
          <a:p>
            <a:fld id="{21484B92-3596-1943-8F76-3B1CEB484F40}" type="slidenum">
              <a:rPr lang="en-US" smtClean="0"/>
              <a:t>21</a:t>
            </a:fld>
            <a:endParaRPr lang="en-US"/>
          </a:p>
        </p:txBody>
      </p:sp>
    </p:spTree>
    <p:extLst>
      <p:ext uri="{BB962C8B-B14F-4D97-AF65-F5344CB8AC3E}">
        <p14:creationId xmlns:p14="http://schemas.microsoft.com/office/powerpoint/2010/main" val="3278660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p:txBody>
          <a:bodyPr/>
          <a:lstStyle/>
          <a:p>
            <a:r>
              <a:rPr lang="en-US" dirty="0"/>
              <a:t>Variables of interest</a:t>
            </a:r>
          </a:p>
        </p:txBody>
      </p:sp>
      <p:sp>
        <p:nvSpPr>
          <p:cNvPr id="5" name="TextBox 4">
            <a:extLst>
              <a:ext uri="{FF2B5EF4-FFF2-40B4-BE49-F238E27FC236}">
                <a16:creationId xmlns:a16="http://schemas.microsoft.com/office/drawing/2014/main" xmlns="" id="{108762F7-2382-7D4B-B7F5-2E37A73F2691}"/>
              </a:ext>
            </a:extLst>
          </p:cNvPr>
          <p:cNvSpPr txBox="1"/>
          <p:nvPr/>
        </p:nvSpPr>
        <p:spPr>
          <a:xfrm>
            <a:off x="838200" y="1690688"/>
            <a:ext cx="9707525" cy="4893647"/>
          </a:xfrm>
          <a:prstGeom prst="rect">
            <a:avLst/>
          </a:prstGeom>
          <a:noFill/>
        </p:spPr>
        <p:txBody>
          <a:bodyPr wrap="square" rtlCol="0">
            <a:spAutoFit/>
          </a:bodyPr>
          <a:lstStyle/>
          <a:p>
            <a:pPr marL="457200" indent="-457200">
              <a:buFont typeface="Arial" panose="020B0604020202020204" pitchFamily="34" charset="0"/>
              <a:buChar char="•"/>
            </a:pPr>
            <a:r>
              <a:rPr lang="en-US" sz="2600" dirty="0"/>
              <a:t>Dependent Variable</a:t>
            </a:r>
          </a:p>
          <a:p>
            <a:pPr marL="914400" lvl="1" indent="-457200">
              <a:buFont typeface="Arial" panose="020B0604020202020204" pitchFamily="34" charset="0"/>
              <a:buChar char="•"/>
            </a:pPr>
            <a:r>
              <a:rPr lang="en-US" sz="2600" dirty="0"/>
              <a:t>Percentage Increase in BTC price</a:t>
            </a:r>
          </a:p>
          <a:p>
            <a:pPr marL="457200" indent="-457200">
              <a:buFont typeface="Arial" panose="020B0604020202020204" pitchFamily="34" charset="0"/>
              <a:buChar char="•"/>
            </a:pPr>
            <a:r>
              <a:rPr lang="en-US" sz="2600" dirty="0"/>
              <a:t>Independent Variable</a:t>
            </a:r>
          </a:p>
          <a:p>
            <a:pPr marL="914400" lvl="1" indent="-457200">
              <a:buFont typeface="Arial" panose="020B0604020202020204" pitchFamily="34" charset="0"/>
              <a:buChar char="•"/>
            </a:pPr>
            <a:r>
              <a:rPr lang="en-US" sz="2600" dirty="0"/>
              <a:t># Exchanges (Exchanges in which a coin is traded)</a:t>
            </a:r>
          </a:p>
          <a:p>
            <a:pPr marL="914400" lvl="1" indent="-457200">
              <a:buFont typeface="Arial" panose="020B0604020202020204" pitchFamily="34" charset="0"/>
              <a:buChar char="•"/>
            </a:pPr>
            <a:r>
              <a:rPr lang="en-US" sz="2600" dirty="0"/>
              <a:t>Rank (Bitcoin being ranked 1)</a:t>
            </a:r>
          </a:p>
          <a:p>
            <a:pPr marL="914400" lvl="1" indent="-457200">
              <a:buFont typeface="Arial" panose="020B0604020202020204" pitchFamily="34" charset="0"/>
              <a:buChar char="•"/>
            </a:pPr>
            <a:r>
              <a:rPr lang="en-US" sz="2600" dirty="0"/>
              <a:t># Pairs (Number of currencies a coin is traded on </a:t>
            </a:r>
            <a:r>
              <a:rPr lang="en-US" sz="2600" dirty="0" smtClean="0"/>
              <a:t>(e.g. </a:t>
            </a:r>
            <a:r>
              <a:rPr lang="en-US" sz="2600" dirty="0"/>
              <a:t>BTC/ETH)</a:t>
            </a:r>
          </a:p>
          <a:p>
            <a:pPr marL="914400" lvl="1" indent="-457200">
              <a:buFont typeface="Arial" panose="020B0604020202020204" pitchFamily="34" charset="0"/>
              <a:buChar char="•"/>
            </a:pPr>
            <a:r>
              <a:rPr lang="en-US" sz="2600" dirty="0"/>
              <a:t># Server Members (Number of members in a Discord server)</a:t>
            </a:r>
          </a:p>
          <a:p>
            <a:pPr marL="914400" lvl="1" indent="-457200">
              <a:buFont typeface="Arial" panose="020B0604020202020204" pitchFamily="34" charset="0"/>
              <a:buChar char="•"/>
            </a:pPr>
            <a:r>
              <a:rPr lang="en-US" sz="2600" dirty="0"/>
              <a:t># Views (Telegram)</a:t>
            </a:r>
          </a:p>
          <a:p>
            <a:pPr marL="914400" lvl="1" indent="-457200">
              <a:buFont typeface="Arial" panose="020B0604020202020204" pitchFamily="34" charset="0"/>
              <a:buChar char="•"/>
            </a:pPr>
            <a:r>
              <a:rPr lang="en-US" sz="2600" dirty="0"/>
              <a:t>Time, i.e., month</a:t>
            </a:r>
          </a:p>
          <a:p>
            <a:pPr marL="914400" lvl="1" indent="-457200">
              <a:buFont typeface="Arial" panose="020B0604020202020204" pitchFamily="34" charset="0"/>
              <a:buChar char="•"/>
            </a:pPr>
            <a:r>
              <a:rPr lang="en-US" sz="2600" dirty="0"/>
              <a:t>Major exchange (Binance, Bittrex)</a:t>
            </a:r>
          </a:p>
          <a:p>
            <a:pPr marL="914400" lvl="1" indent="-457200">
              <a:buFont typeface="Arial" panose="020B0604020202020204" pitchFamily="34" charset="0"/>
              <a:buChar char="•"/>
            </a:pPr>
            <a:endParaRPr lang="en-US" sz="2600" dirty="0"/>
          </a:p>
          <a:p>
            <a:endParaRPr lang="en-US" sz="2600" dirty="0"/>
          </a:p>
        </p:txBody>
      </p:sp>
      <p:sp>
        <p:nvSpPr>
          <p:cNvPr id="3" name="Slide Number Placeholder 2">
            <a:extLst>
              <a:ext uri="{FF2B5EF4-FFF2-40B4-BE49-F238E27FC236}">
                <a16:creationId xmlns:a16="http://schemas.microsoft.com/office/drawing/2014/main" xmlns="" id="{35F1695A-2D54-EA46-B341-C5CA90CC41F5}"/>
              </a:ext>
            </a:extLst>
          </p:cNvPr>
          <p:cNvSpPr>
            <a:spLocks noGrp="1"/>
          </p:cNvSpPr>
          <p:nvPr>
            <p:ph type="sldNum" sz="quarter" idx="12"/>
          </p:nvPr>
        </p:nvSpPr>
        <p:spPr/>
        <p:txBody>
          <a:bodyPr/>
          <a:lstStyle/>
          <a:p>
            <a:fld id="{21484B92-3596-1943-8F76-3B1CEB484F40}" type="slidenum">
              <a:rPr lang="en-US" smtClean="0"/>
              <a:t>22</a:t>
            </a:fld>
            <a:endParaRPr lang="en-US"/>
          </a:p>
        </p:txBody>
      </p:sp>
    </p:spTree>
    <p:extLst>
      <p:ext uri="{BB962C8B-B14F-4D97-AF65-F5344CB8AC3E}">
        <p14:creationId xmlns:p14="http://schemas.microsoft.com/office/powerpoint/2010/main" val="388538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p:txBody>
          <a:bodyPr/>
          <a:lstStyle/>
          <a:p>
            <a:pPr algn="ctr"/>
            <a:r>
              <a:rPr lang="en-US" dirty="0"/>
              <a:t>Summary statistics: Discord</a:t>
            </a:r>
          </a:p>
        </p:txBody>
      </p:sp>
      <p:sp>
        <p:nvSpPr>
          <p:cNvPr id="5" name="Slide Number Placeholder 4">
            <a:extLst>
              <a:ext uri="{FF2B5EF4-FFF2-40B4-BE49-F238E27FC236}">
                <a16:creationId xmlns:a16="http://schemas.microsoft.com/office/drawing/2014/main" xmlns="" id="{BD69655F-6063-6948-9493-A8FDD6F98D66}"/>
              </a:ext>
            </a:extLst>
          </p:cNvPr>
          <p:cNvSpPr>
            <a:spLocks noGrp="1"/>
          </p:cNvSpPr>
          <p:nvPr>
            <p:ph type="sldNum" sz="quarter" idx="12"/>
          </p:nvPr>
        </p:nvSpPr>
        <p:spPr/>
        <p:txBody>
          <a:bodyPr/>
          <a:lstStyle/>
          <a:p>
            <a:fld id="{21484B92-3596-1943-8F76-3B1CEB484F40}" type="slidenum">
              <a:rPr lang="en-US" smtClean="0"/>
              <a:t>23</a:t>
            </a:fld>
            <a:endParaRPr lang="en-US"/>
          </a:p>
        </p:txBody>
      </p:sp>
      <p:pic>
        <p:nvPicPr>
          <p:cNvPr id="7" name="Picture 6"/>
          <p:cNvPicPr>
            <a:picLocks noChangeAspect="1"/>
          </p:cNvPicPr>
          <p:nvPr/>
        </p:nvPicPr>
        <p:blipFill>
          <a:blip r:embed="rId3"/>
          <a:srcRect/>
          <a:stretch/>
        </p:blipFill>
        <p:spPr>
          <a:xfrm>
            <a:off x="2740921" y="1340069"/>
            <a:ext cx="7177869" cy="5381406"/>
          </a:xfrm>
          <a:prstGeom prst="rect">
            <a:avLst/>
          </a:prstGeom>
        </p:spPr>
      </p:pic>
      <p:sp>
        <p:nvSpPr>
          <p:cNvPr id="8" name="Frame 7">
            <a:extLst>
              <a:ext uri="{FF2B5EF4-FFF2-40B4-BE49-F238E27FC236}">
                <a16:creationId xmlns:a16="http://schemas.microsoft.com/office/drawing/2014/main" xmlns="" id="{65CC7F69-F5D1-C943-8DB0-EF965AEC4636}"/>
              </a:ext>
            </a:extLst>
          </p:cNvPr>
          <p:cNvSpPr/>
          <p:nvPr/>
        </p:nvSpPr>
        <p:spPr>
          <a:xfrm>
            <a:off x="6096000" y="5022451"/>
            <a:ext cx="818148" cy="169902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558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p:txBody>
          <a:bodyPr/>
          <a:lstStyle/>
          <a:p>
            <a:r>
              <a:rPr lang="en-US" dirty="0"/>
              <a:t>Summary statistics: Telegram</a:t>
            </a:r>
          </a:p>
        </p:txBody>
      </p:sp>
      <p:sp>
        <p:nvSpPr>
          <p:cNvPr id="3" name="Frame 2">
            <a:extLst>
              <a:ext uri="{FF2B5EF4-FFF2-40B4-BE49-F238E27FC236}">
                <a16:creationId xmlns:a16="http://schemas.microsoft.com/office/drawing/2014/main" xmlns="" id="{65CC7F69-F5D1-C943-8DB0-EF965AEC4636}"/>
              </a:ext>
            </a:extLst>
          </p:cNvPr>
          <p:cNvSpPr/>
          <p:nvPr/>
        </p:nvSpPr>
        <p:spPr>
          <a:xfrm>
            <a:off x="5106377" y="3624415"/>
            <a:ext cx="818148" cy="385011"/>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a:extLst>
              <a:ext uri="{FF2B5EF4-FFF2-40B4-BE49-F238E27FC236}">
                <a16:creationId xmlns:a16="http://schemas.microsoft.com/office/drawing/2014/main" xmlns="" id="{BB42C194-7C70-4347-962D-30CA2072C6EC}"/>
              </a:ext>
            </a:extLst>
          </p:cNvPr>
          <p:cNvSpPr>
            <a:spLocks noGrp="1"/>
          </p:cNvSpPr>
          <p:nvPr>
            <p:ph type="sldNum" sz="quarter" idx="12"/>
          </p:nvPr>
        </p:nvSpPr>
        <p:spPr/>
        <p:txBody>
          <a:bodyPr/>
          <a:lstStyle/>
          <a:p>
            <a:fld id="{21484B92-3596-1943-8F76-3B1CEB484F40}" type="slidenum">
              <a:rPr lang="en-US" smtClean="0"/>
              <a:t>24</a:t>
            </a:fld>
            <a:endParaRPr lang="en-US"/>
          </a:p>
        </p:txBody>
      </p:sp>
      <p:pic>
        <p:nvPicPr>
          <p:cNvPr id="6" name="Picture 5"/>
          <p:cNvPicPr>
            <a:picLocks noChangeAspect="1"/>
          </p:cNvPicPr>
          <p:nvPr/>
        </p:nvPicPr>
        <p:blipFill>
          <a:blip r:embed="rId3"/>
          <a:srcRect/>
          <a:stretch/>
        </p:blipFill>
        <p:spPr>
          <a:xfrm>
            <a:off x="3328418" y="1553145"/>
            <a:ext cx="5535164" cy="4527550"/>
          </a:xfrm>
          <a:prstGeom prst="rect">
            <a:avLst/>
          </a:prstGeom>
        </p:spPr>
      </p:pic>
      <p:sp>
        <p:nvSpPr>
          <p:cNvPr id="10" name="Frame 9">
            <a:extLst>
              <a:ext uri="{FF2B5EF4-FFF2-40B4-BE49-F238E27FC236}">
                <a16:creationId xmlns:a16="http://schemas.microsoft.com/office/drawing/2014/main" xmlns="" id="{A3635703-73C8-1D42-9812-E4C8F1DCFF85}"/>
              </a:ext>
            </a:extLst>
          </p:cNvPr>
          <p:cNvSpPr/>
          <p:nvPr/>
        </p:nvSpPr>
        <p:spPr>
          <a:xfrm>
            <a:off x="5647038" y="4595890"/>
            <a:ext cx="914400" cy="1484805"/>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778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p:txBody>
          <a:bodyPr/>
          <a:lstStyle/>
          <a:p>
            <a:r>
              <a:rPr lang="en-US" dirty="0"/>
              <a:t>Price rise greater for less popular coins </a:t>
            </a:r>
          </a:p>
        </p:txBody>
      </p:sp>
      <p:sp>
        <p:nvSpPr>
          <p:cNvPr id="3" name="Slide Number Placeholder 2">
            <a:extLst>
              <a:ext uri="{FF2B5EF4-FFF2-40B4-BE49-F238E27FC236}">
                <a16:creationId xmlns:a16="http://schemas.microsoft.com/office/drawing/2014/main" xmlns="" id="{DA1A4AF4-8343-D942-9854-11C150313312}"/>
              </a:ext>
            </a:extLst>
          </p:cNvPr>
          <p:cNvSpPr>
            <a:spLocks noGrp="1"/>
          </p:cNvSpPr>
          <p:nvPr>
            <p:ph type="sldNum" sz="quarter" idx="12"/>
          </p:nvPr>
        </p:nvSpPr>
        <p:spPr/>
        <p:txBody>
          <a:bodyPr/>
          <a:lstStyle/>
          <a:p>
            <a:fld id="{21484B92-3596-1943-8F76-3B1CEB484F40}" type="slidenum">
              <a:rPr lang="en-US" smtClean="0"/>
              <a:t>25</a:t>
            </a:fld>
            <a:endParaRPr lang="en-US"/>
          </a:p>
        </p:txBody>
      </p:sp>
      <p:sp>
        <p:nvSpPr>
          <p:cNvPr id="6" name="Down Arrow 5">
            <a:extLst>
              <a:ext uri="{FF2B5EF4-FFF2-40B4-BE49-F238E27FC236}">
                <a16:creationId xmlns:a16="http://schemas.microsoft.com/office/drawing/2014/main" xmlns="" id="{128A22C3-4D21-284E-9D72-2B7FF04E1976}"/>
              </a:ext>
            </a:extLst>
          </p:cNvPr>
          <p:cNvSpPr/>
          <p:nvPr/>
        </p:nvSpPr>
        <p:spPr>
          <a:xfrm>
            <a:off x="9356550" y="3340773"/>
            <a:ext cx="263047" cy="1679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rcRect/>
          <a:stretch/>
        </p:blipFill>
        <p:spPr>
          <a:xfrm>
            <a:off x="2898753" y="1879492"/>
            <a:ext cx="6394494" cy="3310759"/>
          </a:xfrm>
          <a:prstGeom prst="rect">
            <a:avLst/>
          </a:prstGeom>
        </p:spPr>
      </p:pic>
    </p:spTree>
    <p:extLst>
      <p:ext uri="{BB962C8B-B14F-4D97-AF65-F5344CB8AC3E}">
        <p14:creationId xmlns:p14="http://schemas.microsoft.com/office/powerpoint/2010/main" val="1051600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F85EE-5C51-9945-9900-5CD0E15EC1A2}"/>
              </a:ext>
            </a:extLst>
          </p:cNvPr>
          <p:cNvSpPr>
            <a:spLocks noGrp="1"/>
          </p:cNvSpPr>
          <p:nvPr>
            <p:ph type="title"/>
          </p:nvPr>
        </p:nvSpPr>
        <p:spPr/>
        <p:txBody>
          <a:bodyPr/>
          <a:lstStyle/>
          <a:p>
            <a:r>
              <a:rPr lang="en-US" dirty="0"/>
              <a:t>Explaining Success in Increasing Price</a:t>
            </a:r>
          </a:p>
        </p:txBody>
      </p:sp>
      <p:sp>
        <p:nvSpPr>
          <p:cNvPr id="3" name="Content Placeholder 2">
            <a:extLst>
              <a:ext uri="{FF2B5EF4-FFF2-40B4-BE49-F238E27FC236}">
                <a16:creationId xmlns:a16="http://schemas.microsoft.com/office/drawing/2014/main" xmlns="" id="{4098B9DC-4ACF-8B4F-AC78-7F810B59BAF8}"/>
              </a:ext>
            </a:extLst>
          </p:cNvPr>
          <p:cNvSpPr>
            <a:spLocks noGrp="1"/>
          </p:cNvSpPr>
          <p:nvPr>
            <p:ph idx="1"/>
          </p:nvPr>
        </p:nvSpPr>
        <p:spPr/>
        <p:txBody>
          <a:bodyPr/>
          <a:lstStyle/>
          <a:p>
            <a:pPr marL="457200" indent="-457200"/>
            <a:r>
              <a:rPr lang="en-US" sz="2600" dirty="0"/>
              <a:t>Dependent Variable</a:t>
            </a:r>
          </a:p>
          <a:p>
            <a:pPr marL="914400" lvl="1" indent="-457200"/>
            <a:r>
              <a:rPr lang="en-US" sz="2600" dirty="0"/>
              <a:t>ln(Percentage Increase in BTC price)</a:t>
            </a:r>
          </a:p>
          <a:p>
            <a:pPr marL="457200" indent="-457200"/>
            <a:r>
              <a:rPr lang="en-US" sz="2600" dirty="0"/>
              <a:t>Independent Variable</a:t>
            </a:r>
          </a:p>
          <a:p>
            <a:pPr marL="914400" lvl="1" indent="-457200"/>
            <a:r>
              <a:rPr lang="en-US" sz="2600" dirty="0"/>
              <a:t>ln(# Exchanges) (Exchanges in which a coin is traded)</a:t>
            </a:r>
          </a:p>
          <a:p>
            <a:pPr marL="914400" lvl="1" indent="-457200"/>
            <a:r>
              <a:rPr lang="en-US" sz="2600" dirty="0"/>
              <a:t>Rank (Bitcoin being ranked 1)</a:t>
            </a:r>
          </a:p>
          <a:p>
            <a:pPr marL="914400" lvl="1" indent="-457200"/>
            <a:r>
              <a:rPr lang="en-US" sz="2600" dirty="0"/>
              <a:t>ln(# Pairs) (Number of currencies a coin is traded on </a:t>
            </a:r>
            <a:r>
              <a:rPr lang="en-US" sz="2600" dirty="0" smtClean="0"/>
              <a:t>(e.g. </a:t>
            </a:r>
            <a:r>
              <a:rPr lang="en-US" sz="2600" dirty="0"/>
              <a:t>BTC/ETH)</a:t>
            </a:r>
          </a:p>
          <a:p>
            <a:pPr marL="914400" lvl="1" indent="-457200"/>
            <a:r>
              <a:rPr lang="en-US" sz="2600" dirty="0"/>
              <a:t>ln(# Server Members) (Number of members in a Discord server</a:t>
            </a:r>
            <a:r>
              <a:rPr lang="en-US" sz="2600" dirty="0" smtClean="0"/>
              <a:t>)</a:t>
            </a:r>
          </a:p>
          <a:p>
            <a:pPr marL="914400" lvl="1" indent="-457200"/>
            <a:r>
              <a:rPr lang="en-US" sz="2600" dirty="0" smtClean="0"/>
              <a:t>In (# Views of Pump Signal) (Telegram) </a:t>
            </a:r>
            <a:endParaRPr lang="en-US" sz="2600" dirty="0"/>
          </a:p>
          <a:p>
            <a:pPr marL="914400" lvl="1" indent="-457200"/>
            <a:r>
              <a:rPr lang="en-US" sz="2600" dirty="0"/>
              <a:t>Time (Months)</a:t>
            </a:r>
          </a:p>
          <a:p>
            <a:pPr marL="914400" lvl="1" indent="-457200"/>
            <a:r>
              <a:rPr lang="en-US" sz="2600" dirty="0"/>
              <a:t>Exchanges (Binance, Bittrex)</a:t>
            </a:r>
          </a:p>
          <a:p>
            <a:endParaRPr lang="en-US" dirty="0"/>
          </a:p>
        </p:txBody>
      </p:sp>
      <p:sp>
        <p:nvSpPr>
          <p:cNvPr id="4" name="Slide Number Placeholder 3">
            <a:extLst>
              <a:ext uri="{FF2B5EF4-FFF2-40B4-BE49-F238E27FC236}">
                <a16:creationId xmlns:a16="http://schemas.microsoft.com/office/drawing/2014/main" xmlns="" id="{B0F90B65-BE42-F248-886B-7E8BD98378A0}"/>
              </a:ext>
            </a:extLst>
          </p:cNvPr>
          <p:cNvSpPr>
            <a:spLocks noGrp="1"/>
          </p:cNvSpPr>
          <p:nvPr>
            <p:ph type="sldNum" sz="quarter" idx="12"/>
          </p:nvPr>
        </p:nvSpPr>
        <p:spPr/>
        <p:txBody>
          <a:bodyPr/>
          <a:lstStyle/>
          <a:p>
            <a:fld id="{21484B92-3596-1943-8F76-3B1CEB484F40}" type="slidenum">
              <a:rPr lang="en-US" smtClean="0"/>
              <a:t>26</a:t>
            </a:fld>
            <a:endParaRPr lang="en-US"/>
          </a:p>
        </p:txBody>
      </p:sp>
    </p:spTree>
    <p:extLst>
      <p:ext uri="{BB962C8B-B14F-4D97-AF65-F5344CB8AC3E}">
        <p14:creationId xmlns:p14="http://schemas.microsoft.com/office/powerpoint/2010/main" val="3778558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F3119-56EB-D846-BCCE-D47EFE3FE50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195DE9F8-6E1E-3949-B991-3CFBC83B3CD3}"/>
              </a:ext>
            </a:extLst>
          </p:cNvPr>
          <p:cNvSpPr>
            <a:spLocks noGrp="1"/>
          </p:cNvSpPr>
          <p:nvPr>
            <p:ph idx="1"/>
          </p:nvPr>
        </p:nvSpPr>
        <p:spPr/>
        <p:txBody>
          <a:bodyPr/>
          <a:lstStyle/>
          <a:p>
            <a:r>
              <a:rPr lang="en-US" dirty="0"/>
              <a:t>Data collection methodology</a:t>
            </a:r>
          </a:p>
          <a:p>
            <a:r>
              <a:rPr lang="en-US" dirty="0"/>
              <a:t>Descriptive results</a:t>
            </a:r>
          </a:p>
          <a:p>
            <a:r>
              <a:rPr lang="en-US" b="1" dirty="0"/>
              <a:t>Analytical results</a:t>
            </a:r>
          </a:p>
        </p:txBody>
      </p:sp>
      <p:sp>
        <p:nvSpPr>
          <p:cNvPr id="4" name="Slide Number Placeholder 3">
            <a:extLst>
              <a:ext uri="{FF2B5EF4-FFF2-40B4-BE49-F238E27FC236}">
                <a16:creationId xmlns:a16="http://schemas.microsoft.com/office/drawing/2014/main" xmlns="" id="{D496FEA0-66BA-B147-896C-D19C3D33C03D}"/>
              </a:ext>
            </a:extLst>
          </p:cNvPr>
          <p:cNvSpPr>
            <a:spLocks noGrp="1"/>
          </p:cNvSpPr>
          <p:nvPr>
            <p:ph type="sldNum" sz="quarter" idx="12"/>
          </p:nvPr>
        </p:nvSpPr>
        <p:spPr/>
        <p:txBody>
          <a:bodyPr/>
          <a:lstStyle/>
          <a:p>
            <a:fld id="{21484B92-3596-1943-8F76-3B1CEB484F40}" type="slidenum">
              <a:rPr lang="en-US" smtClean="0"/>
              <a:t>27</a:t>
            </a:fld>
            <a:endParaRPr lang="en-US"/>
          </a:p>
        </p:txBody>
      </p:sp>
    </p:spTree>
    <p:extLst>
      <p:ext uri="{BB962C8B-B14F-4D97-AF65-F5344CB8AC3E}">
        <p14:creationId xmlns:p14="http://schemas.microsoft.com/office/powerpoint/2010/main" val="318514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a:xfrm>
            <a:off x="237363" y="-19057"/>
            <a:ext cx="4529370" cy="1325563"/>
          </a:xfrm>
        </p:spPr>
        <p:txBody>
          <a:bodyPr>
            <a:normAutofit/>
          </a:bodyPr>
          <a:lstStyle/>
          <a:p>
            <a:r>
              <a:rPr lang="en-US" sz="3200" dirty="0"/>
              <a:t>Explaining </a:t>
            </a:r>
            <a:r>
              <a:rPr lang="en-US" sz="3200" dirty="0" smtClean="0"/>
              <a:t>Success: Both Type of  Pumps Together</a:t>
            </a:r>
            <a:endParaRPr lang="en-US" sz="3200" dirty="0"/>
          </a:p>
        </p:txBody>
      </p:sp>
      <p:sp>
        <p:nvSpPr>
          <p:cNvPr id="3" name="Slide Number Placeholder 2">
            <a:extLst>
              <a:ext uri="{FF2B5EF4-FFF2-40B4-BE49-F238E27FC236}">
                <a16:creationId xmlns:a16="http://schemas.microsoft.com/office/drawing/2014/main" xmlns="" id="{7AB46AFA-7298-2C46-925C-9B73D4AA0D31}"/>
              </a:ext>
            </a:extLst>
          </p:cNvPr>
          <p:cNvSpPr>
            <a:spLocks noGrp="1"/>
          </p:cNvSpPr>
          <p:nvPr>
            <p:ph type="sldNum" sz="quarter" idx="12"/>
          </p:nvPr>
        </p:nvSpPr>
        <p:spPr/>
        <p:txBody>
          <a:bodyPr/>
          <a:lstStyle/>
          <a:p>
            <a:fld id="{21484B92-3596-1943-8F76-3B1CEB484F40}" type="slidenum">
              <a:rPr lang="en-US" smtClean="0"/>
              <a:t>28</a:t>
            </a:fld>
            <a:endParaRPr lang="en-US"/>
          </a:p>
        </p:txBody>
      </p:sp>
      <p:sp>
        <p:nvSpPr>
          <p:cNvPr id="7" name="Right Arrow 6">
            <a:extLst>
              <a:ext uri="{FF2B5EF4-FFF2-40B4-BE49-F238E27FC236}">
                <a16:creationId xmlns:a16="http://schemas.microsoft.com/office/drawing/2014/main" xmlns="" id="{FD28CFE3-95E0-6F4B-A920-181FB5F14FAB}"/>
              </a:ext>
            </a:extLst>
          </p:cNvPr>
          <p:cNvSpPr/>
          <p:nvPr/>
        </p:nvSpPr>
        <p:spPr>
          <a:xfrm>
            <a:off x="4665133" y="1392701"/>
            <a:ext cx="660400" cy="169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D99B95C1-390B-384E-80F8-F0D6B5434428}"/>
              </a:ext>
            </a:extLst>
          </p:cNvPr>
          <p:cNvSpPr txBox="1"/>
          <p:nvPr/>
        </p:nvSpPr>
        <p:spPr>
          <a:xfrm>
            <a:off x="838200" y="1306133"/>
            <a:ext cx="3928533" cy="707886"/>
          </a:xfrm>
          <a:prstGeom prst="rect">
            <a:avLst/>
          </a:prstGeom>
          <a:noFill/>
        </p:spPr>
        <p:txBody>
          <a:bodyPr wrap="square" rtlCol="0">
            <a:spAutoFit/>
          </a:bodyPr>
          <a:lstStyle/>
          <a:p>
            <a:r>
              <a:rPr lang="en-US" sz="2000" b="1" dirty="0"/>
              <a:t>More exchanges associated with lower % price increase from pump</a:t>
            </a:r>
          </a:p>
        </p:txBody>
      </p:sp>
      <p:sp>
        <p:nvSpPr>
          <p:cNvPr id="9" name="Right Arrow 8">
            <a:extLst>
              <a:ext uri="{FF2B5EF4-FFF2-40B4-BE49-F238E27FC236}">
                <a16:creationId xmlns:a16="http://schemas.microsoft.com/office/drawing/2014/main" xmlns="" id="{C0905F6C-BF82-8145-B6D9-6B5663C1AF20}"/>
              </a:ext>
            </a:extLst>
          </p:cNvPr>
          <p:cNvSpPr/>
          <p:nvPr/>
        </p:nvSpPr>
        <p:spPr>
          <a:xfrm>
            <a:off x="4665133" y="2053959"/>
            <a:ext cx="660400" cy="169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63DC8D8C-BD02-4A45-90BC-B211688B1FFF}"/>
              </a:ext>
            </a:extLst>
          </p:cNvPr>
          <p:cNvSpPr txBox="1"/>
          <p:nvPr/>
        </p:nvSpPr>
        <p:spPr>
          <a:xfrm>
            <a:off x="838200" y="1940962"/>
            <a:ext cx="3928533" cy="707886"/>
          </a:xfrm>
          <a:prstGeom prst="rect">
            <a:avLst/>
          </a:prstGeom>
          <a:noFill/>
        </p:spPr>
        <p:txBody>
          <a:bodyPr wrap="square" rtlCol="0">
            <a:spAutoFit/>
          </a:bodyPr>
          <a:lstStyle/>
          <a:p>
            <a:r>
              <a:rPr lang="en-US" sz="2000" b="1" dirty="0"/>
              <a:t>Higher rank associated with higher % price increase from the pump</a:t>
            </a:r>
          </a:p>
        </p:txBody>
      </p:sp>
      <p:sp>
        <p:nvSpPr>
          <p:cNvPr id="11" name="Right Arrow 10">
            <a:extLst>
              <a:ext uri="{FF2B5EF4-FFF2-40B4-BE49-F238E27FC236}">
                <a16:creationId xmlns:a16="http://schemas.microsoft.com/office/drawing/2014/main" xmlns="" id="{5112CC30-D53F-4646-B7E9-94CE67846232}"/>
              </a:ext>
            </a:extLst>
          </p:cNvPr>
          <p:cNvSpPr/>
          <p:nvPr/>
        </p:nvSpPr>
        <p:spPr>
          <a:xfrm>
            <a:off x="4665133" y="5036745"/>
            <a:ext cx="660400" cy="169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rcRect/>
          <a:stretch/>
        </p:blipFill>
        <p:spPr>
          <a:xfrm>
            <a:off x="5367570" y="560078"/>
            <a:ext cx="4911548" cy="5976944"/>
          </a:xfrm>
          <a:prstGeom prst="rect">
            <a:avLst/>
          </a:prstGeom>
        </p:spPr>
      </p:pic>
      <p:sp>
        <p:nvSpPr>
          <p:cNvPr id="13" name="Right Arrow 12">
            <a:extLst>
              <a:ext uri="{FF2B5EF4-FFF2-40B4-BE49-F238E27FC236}">
                <a16:creationId xmlns:a16="http://schemas.microsoft.com/office/drawing/2014/main" xmlns="" id="{5112CC30-D53F-4646-B7E9-94CE67846232}"/>
              </a:ext>
            </a:extLst>
          </p:cNvPr>
          <p:cNvSpPr/>
          <p:nvPr/>
        </p:nvSpPr>
        <p:spPr>
          <a:xfrm>
            <a:off x="4665133" y="4051236"/>
            <a:ext cx="660400" cy="169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63DC8D8C-BD02-4A45-90BC-B211688B1FFF}"/>
              </a:ext>
            </a:extLst>
          </p:cNvPr>
          <p:cNvSpPr txBox="1"/>
          <p:nvPr/>
        </p:nvSpPr>
        <p:spPr>
          <a:xfrm>
            <a:off x="694563" y="3946085"/>
            <a:ext cx="3928533" cy="400110"/>
          </a:xfrm>
          <a:prstGeom prst="rect">
            <a:avLst/>
          </a:prstGeom>
          <a:noFill/>
        </p:spPr>
        <p:txBody>
          <a:bodyPr wrap="square" rtlCol="0">
            <a:spAutoFit/>
          </a:bodyPr>
          <a:lstStyle/>
          <a:p>
            <a:r>
              <a:rPr lang="en-US" sz="2000" b="1" dirty="0"/>
              <a:t>Success of the pump falls over time</a:t>
            </a:r>
          </a:p>
        </p:txBody>
      </p:sp>
      <p:sp>
        <p:nvSpPr>
          <p:cNvPr id="15" name="TextBox 14">
            <a:extLst>
              <a:ext uri="{FF2B5EF4-FFF2-40B4-BE49-F238E27FC236}">
                <a16:creationId xmlns:a16="http://schemas.microsoft.com/office/drawing/2014/main" xmlns="" id="{63DC8D8C-BD02-4A45-90BC-B211688B1FFF}"/>
              </a:ext>
            </a:extLst>
          </p:cNvPr>
          <p:cNvSpPr txBox="1"/>
          <p:nvPr/>
        </p:nvSpPr>
        <p:spPr>
          <a:xfrm>
            <a:off x="594709" y="4921357"/>
            <a:ext cx="4070424" cy="400110"/>
          </a:xfrm>
          <a:prstGeom prst="rect">
            <a:avLst/>
          </a:prstGeom>
          <a:noFill/>
        </p:spPr>
        <p:txBody>
          <a:bodyPr wrap="square" rtlCol="0">
            <a:spAutoFit/>
          </a:bodyPr>
          <a:lstStyle/>
          <a:p>
            <a:r>
              <a:rPr lang="en-US" sz="2000" b="1" dirty="0"/>
              <a:t>Less success on dominant exchanges</a:t>
            </a:r>
          </a:p>
        </p:txBody>
      </p:sp>
    </p:spTree>
    <p:extLst>
      <p:ext uri="{BB962C8B-B14F-4D97-AF65-F5344CB8AC3E}">
        <p14:creationId xmlns:p14="http://schemas.microsoft.com/office/powerpoint/2010/main" val="235212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3"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F85EE-5C51-9945-9900-5CD0E15EC1A2}"/>
              </a:ext>
            </a:extLst>
          </p:cNvPr>
          <p:cNvSpPr>
            <a:spLocks noGrp="1"/>
          </p:cNvSpPr>
          <p:nvPr>
            <p:ph type="title"/>
          </p:nvPr>
        </p:nvSpPr>
        <p:spPr>
          <a:xfrm>
            <a:off x="838199" y="365125"/>
            <a:ext cx="11073063" cy="1325563"/>
          </a:xfrm>
        </p:spPr>
        <p:txBody>
          <a:bodyPr>
            <a:noAutofit/>
          </a:bodyPr>
          <a:lstStyle/>
          <a:p>
            <a:pPr algn="ctr"/>
            <a:r>
              <a:rPr lang="en-US" sz="3200" b="1" dirty="0" smtClean="0"/>
              <a:t>Two Pump Types Separately: Telegram Only</a:t>
            </a:r>
            <a:br>
              <a:rPr lang="en-US" sz="3200" b="1" dirty="0" smtClean="0"/>
            </a:br>
            <a:r>
              <a:rPr lang="en-US" sz="3200" b="1" dirty="0" smtClean="0"/>
              <a:t>271 Transparent (countdown), 2198 Obscured (price target) Pumps </a:t>
            </a:r>
            <a:endParaRPr lang="en-US" sz="3200" b="1" dirty="0"/>
          </a:p>
        </p:txBody>
      </p:sp>
      <p:sp>
        <p:nvSpPr>
          <p:cNvPr id="3" name="Content Placeholder 2">
            <a:extLst>
              <a:ext uri="{FF2B5EF4-FFF2-40B4-BE49-F238E27FC236}">
                <a16:creationId xmlns:a16="http://schemas.microsoft.com/office/drawing/2014/main" xmlns="" id="{4098B9DC-4ACF-8B4F-AC78-7F810B59BAF8}"/>
              </a:ext>
            </a:extLst>
          </p:cNvPr>
          <p:cNvSpPr>
            <a:spLocks noGrp="1"/>
          </p:cNvSpPr>
          <p:nvPr>
            <p:ph idx="1"/>
          </p:nvPr>
        </p:nvSpPr>
        <p:spPr>
          <a:xfrm>
            <a:off x="189186" y="1769517"/>
            <a:ext cx="11164614" cy="5246137"/>
          </a:xfrm>
        </p:spPr>
        <p:txBody>
          <a:bodyPr>
            <a:normAutofit lnSpcReduction="10000"/>
          </a:bodyPr>
          <a:lstStyle/>
          <a:p>
            <a:pPr marL="457200" indent="-457200"/>
            <a:r>
              <a:rPr lang="en-US" sz="2600" dirty="0" smtClean="0"/>
              <a:t>The transparent </a:t>
            </a:r>
            <a:r>
              <a:rPr lang="en-US" sz="2600" dirty="0"/>
              <a:t>pump and dumps typically did not pump the </a:t>
            </a:r>
            <a:r>
              <a:rPr lang="en-US" sz="2600" dirty="0" smtClean="0"/>
              <a:t>same coin often. Obscured pumps </a:t>
            </a:r>
            <a:r>
              <a:rPr lang="en-US" sz="2600" dirty="0"/>
              <a:t>often pumped the </a:t>
            </a:r>
            <a:r>
              <a:rPr lang="en-US" sz="2600" dirty="0" smtClean="0"/>
              <a:t>same coins many times.</a:t>
            </a:r>
          </a:p>
          <a:p>
            <a:pPr marL="457200" indent="-457200"/>
            <a:endParaRPr lang="en-US" sz="2600" dirty="0"/>
          </a:p>
          <a:p>
            <a:pPr marL="457200" indent="-457200"/>
            <a:r>
              <a:rPr lang="en-US" sz="2600" dirty="0" smtClean="0"/>
              <a:t>Transparent </a:t>
            </a:r>
            <a:r>
              <a:rPr lang="en-US" sz="2600" dirty="0"/>
              <a:t>pump and dump schemes achieved a 7.7% median rate </a:t>
            </a:r>
            <a:r>
              <a:rPr lang="en-US" sz="2600" dirty="0" smtClean="0"/>
              <a:t>of return</a:t>
            </a:r>
            <a:r>
              <a:rPr lang="en-US" sz="2600" dirty="0"/>
              <a:t>, while the </a:t>
            </a:r>
            <a:r>
              <a:rPr lang="en-US" sz="2600" dirty="0" smtClean="0"/>
              <a:t>obscured pumps achieved </a:t>
            </a:r>
            <a:r>
              <a:rPr lang="en-US" sz="2600" dirty="0"/>
              <a:t>a 4.1</a:t>
            </a:r>
            <a:r>
              <a:rPr lang="en-US" sz="2600" dirty="0" smtClean="0"/>
              <a:t>% median </a:t>
            </a:r>
            <a:r>
              <a:rPr lang="en-US" sz="2600" dirty="0"/>
              <a:t>return</a:t>
            </a:r>
            <a:r>
              <a:rPr lang="en-US" sz="2600" dirty="0" smtClean="0"/>
              <a:t>.</a:t>
            </a:r>
          </a:p>
          <a:p>
            <a:pPr marL="457200" indent="-457200"/>
            <a:endParaRPr lang="en-US" sz="2600" dirty="0"/>
          </a:p>
          <a:p>
            <a:pPr marL="457200" indent="-457200"/>
            <a:r>
              <a:rPr lang="en-US" sz="2600" dirty="0" smtClean="0"/>
              <a:t>The </a:t>
            </a:r>
            <a:r>
              <a:rPr lang="en-US" sz="2600" dirty="0"/>
              <a:t>returns earned by transparent pumps did not decline </a:t>
            </a:r>
            <a:r>
              <a:rPr lang="en-US" sz="2600" dirty="0" smtClean="0"/>
              <a:t>at all </a:t>
            </a:r>
            <a:r>
              <a:rPr lang="en-US" sz="2600" dirty="0"/>
              <a:t>over time, while </a:t>
            </a:r>
            <a:r>
              <a:rPr lang="en-US" sz="2600" dirty="0" smtClean="0"/>
              <a:t>those earned </a:t>
            </a:r>
            <a:r>
              <a:rPr lang="en-US" sz="2600" dirty="0"/>
              <a:t>by obscured </a:t>
            </a:r>
            <a:r>
              <a:rPr lang="en-US" sz="2600" dirty="0" smtClean="0"/>
              <a:t>pumps </a:t>
            </a:r>
            <a:r>
              <a:rPr lang="en-US" sz="2600" dirty="0"/>
              <a:t>declined significantly over time</a:t>
            </a:r>
            <a:r>
              <a:rPr lang="en-US" sz="2600" dirty="0" smtClean="0"/>
              <a:t>.</a:t>
            </a:r>
          </a:p>
          <a:p>
            <a:pPr marL="457200" indent="-457200"/>
            <a:endParaRPr lang="en-US" sz="2600" dirty="0" smtClean="0"/>
          </a:p>
          <a:p>
            <a:pPr marL="457200" indent="-457200"/>
            <a:r>
              <a:rPr lang="en-US" sz="2600" dirty="0" smtClean="0"/>
              <a:t>Variable </a:t>
            </a:r>
            <a:r>
              <a:rPr lang="en-US" sz="2600" dirty="0"/>
              <a:t>“Views” is positively associated with success </a:t>
            </a:r>
            <a:r>
              <a:rPr lang="en-US" sz="2600" dirty="0" smtClean="0"/>
              <a:t>and the </a:t>
            </a:r>
            <a:r>
              <a:rPr lang="en-US" sz="2600" dirty="0"/>
              <a:t>effect is statistically significant for sophisticated traders. </a:t>
            </a:r>
            <a:r>
              <a:rPr lang="en-US" sz="2600" dirty="0" smtClean="0"/>
              <a:t>This variable </a:t>
            </a:r>
            <a:r>
              <a:rPr lang="en-US" sz="2600" dirty="0"/>
              <a:t>is negatively associated with success and the effect is </a:t>
            </a:r>
            <a:r>
              <a:rPr lang="en-US" sz="2600" dirty="0" smtClean="0"/>
              <a:t>statistically significant </a:t>
            </a:r>
            <a:r>
              <a:rPr lang="en-US" sz="2600" dirty="0"/>
              <a:t>for unsophisticated traders . </a:t>
            </a:r>
            <a:endParaRPr lang="en-US" dirty="0"/>
          </a:p>
        </p:txBody>
      </p:sp>
      <p:sp>
        <p:nvSpPr>
          <p:cNvPr id="4" name="Slide Number Placeholder 3">
            <a:extLst>
              <a:ext uri="{FF2B5EF4-FFF2-40B4-BE49-F238E27FC236}">
                <a16:creationId xmlns:a16="http://schemas.microsoft.com/office/drawing/2014/main" xmlns="" id="{B0F90B65-BE42-F248-886B-7E8BD98378A0}"/>
              </a:ext>
            </a:extLst>
          </p:cNvPr>
          <p:cNvSpPr>
            <a:spLocks noGrp="1"/>
          </p:cNvSpPr>
          <p:nvPr>
            <p:ph type="sldNum" sz="quarter" idx="12"/>
          </p:nvPr>
        </p:nvSpPr>
        <p:spPr/>
        <p:txBody>
          <a:bodyPr/>
          <a:lstStyle/>
          <a:p>
            <a:fld id="{21484B92-3596-1943-8F76-3B1CEB484F40}" type="slidenum">
              <a:rPr lang="en-US" smtClean="0"/>
              <a:t>29</a:t>
            </a:fld>
            <a:endParaRPr lang="en-US"/>
          </a:p>
        </p:txBody>
      </p:sp>
    </p:spTree>
    <p:extLst>
      <p:ext uri="{BB962C8B-B14F-4D97-AF65-F5344CB8AC3E}">
        <p14:creationId xmlns:p14="http://schemas.microsoft.com/office/powerpoint/2010/main" val="1139639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B0CB879-F0B0-5847-9E19-3FC97DBFFD1A}"/>
              </a:ext>
            </a:extLst>
          </p:cNvPr>
          <p:cNvPicPr>
            <a:picLocks noChangeAspect="1"/>
          </p:cNvPicPr>
          <p:nvPr/>
        </p:nvPicPr>
        <p:blipFill>
          <a:blip r:embed="rId3"/>
          <a:stretch>
            <a:fillRect/>
          </a:stretch>
        </p:blipFill>
        <p:spPr>
          <a:xfrm>
            <a:off x="1432345" y="0"/>
            <a:ext cx="9684833" cy="8082015"/>
          </a:xfrm>
          <a:prstGeom prst="rect">
            <a:avLst/>
          </a:prstGeom>
        </p:spPr>
      </p:pic>
      <p:sp>
        <p:nvSpPr>
          <p:cNvPr id="2" name="Slide Number Placeholder 1">
            <a:extLst>
              <a:ext uri="{FF2B5EF4-FFF2-40B4-BE49-F238E27FC236}">
                <a16:creationId xmlns:a16="http://schemas.microsoft.com/office/drawing/2014/main" xmlns="" id="{4795C8C9-9796-594F-B1AC-73F89AA92BD2}"/>
              </a:ext>
            </a:extLst>
          </p:cNvPr>
          <p:cNvSpPr>
            <a:spLocks noGrp="1"/>
          </p:cNvSpPr>
          <p:nvPr>
            <p:ph type="sldNum" sz="quarter" idx="12"/>
          </p:nvPr>
        </p:nvSpPr>
        <p:spPr/>
        <p:txBody>
          <a:bodyPr/>
          <a:lstStyle/>
          <a:p>
            <a:fld id="{21484B92-3596-1943-8F76-3B1CEB484F40}" type="slidenum">
              <a:rPr lang="en-US" smtClean="0"/>
              <a:t>3</a:t>
            </a:fld>
            <a:endParaRPr lang="en-US"/>
          </a:p>
        </p:txBody>
      </p:sp>
    </p:spTree>
    <p:extLst>
      <p:ext uri="{BB962C8B-B14F-4D97-AF65-F5344CB8AC3E}">
        <p14:creationId xmlns:p14="http://schemas.microsoft.com/office/powerpoint/2010/main" val="545028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p:txBody>
          <a:bodyPr/>
          <a:lstStyle/>
          <a:p>
            <a:r>
              <a:rPr lang="en-US" dirty="0"/>
              <a:t>What happens after pump is over?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108762F7-2382-7D4B-B7F5-2E37A73F2691}"/>
                  </a:ext>
                </a:extLst>
              </p:cNvPr>
              <p:cNvSpPr txBox="1"/>
              <p:nvPr/>
            </p:nvSpPr>
            <p:spPr>
              <a:xfrm>
                <a:off x="838200" y="1690688"/>
                <a:ext cx="9707525" cy="3120791"/>
              </a:xfrm>
              <a:prstGeom prst="rect">
                <a:avLst/>
              </a:prstGeom>
              <a:noFill/>
            </p:spPr>
            <p:txBody>
              <a:bodyPr wrap="square" rtlCol="0">
                <a:spAutoFit/>
              </a:bodyPr>
              <a:lstStyle/>
              <a:p>
                <a:pPr marL="914400" lvl="1" indent="-457200">
                  <a:buFont typeface="Arial" panose="020B0604020202020204" pitchFamily="34" charset="0"/>
                  <a:buChar char="•"/>
                </a:pPr>
                <a:r>
                  <a:rPr lang="en-US" sz="2600" dirty="0"/>
                  <a:t>Starting price: price at the start of the pump</a:t>
                </a:r>
              </a:p>
              <a:p>
                <a:pPr marL="914400" lvl="1" indent="-457200">
                  <a:buFont typeface="Arial" panose="020B0604020202020204" pitchFamily="34" charset="0"/>
                  <a:buChar char="•"/>
                </a:pPr>
                <a:r>
                  <a:rPr lang="en-US" sz="2600" dirty="0"/>
                  <a:t>End Price: minimum price in the 48 hours after the pump</a:t>
                </a:r>
              </a:p>
              <a:p>
                <a:pPr marL="914400" lvl="1" indent="-457200">
                  <a:buFont typeface="Arial" panose="020B0604020202020204" pitchFamily="34" charset="0"/>
                  <a:buChar char="•"/>
                </a:pPr>
                <a14:m>
                  <m:oMath xmlns:m="http://schemas.openxmlformats.org/officeDocument/2006/math">
                    <m:r>
                      <a:rPr lang="en-US" sz="2600" b="0" i="1" smtClean="0">
                        <a:latin typeface="Cambria Math" panose="02040503050406030204" pitchFamily="18" charset="0"/>
                      </a:rPr>
                      <m:t>𝑃𝑟𝑖𝑐𝑒</m:t>
                    </m:r>
                    <m:r>
                      <a:rPr lang="en-US" sz="2600" b="0" i="1" smtClean="0">
                        <a:latin typeface="Cambria Math" panose="02040503050406030204" pitchFamily="18" charset="0"/>
                      </a:rPr>
                      <m:t> </m:t>
                    </m:r>
                    <m:r>
                      <a:rPr lang="en-US" sz="2600" b="0" i="1" smtClean="0">
                        <a:latin typeface="Cambria Math" panose="02040503050406030204" pitchFamily="18" charset="0"/>
                      </a:rPr>
                      <m:t>𝑅𝑒𝑡𝑢𝑟𝑛</m:t>
                    </m:r>
                    <m:r>
                      <a:rPr lang="en-US" sz="2600" b="0" i="1" smtClean="0">
                        <a:latin typeface="Cambria Math" panose="02040503050406030204" pitchFamily="18" charset="0"/>
                      </a:rPr>
                      <m:t>= </m:t>
                    </m:r>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𝐸𝑛𝑑</m:t>
                        </m:r>
                        <m:r>
                          <a:rPr lang="en-US" sz="2600" b="0" i="1" smtClean="0">
                            <a:latin typeface="Cambria Math" panose="02040503050406030204" pitchFamily="18" charset="0"/>
                          </a:rPr>
                          <m:t> </m:t>
                        </m:r>
                        <m:r>
                          <a:rPr lang="en-US" sz="2600" b="0" i="1" smtClean="0">
                            <a:latin typeface="Cambria Math" panose="02040503050406030204" pitchFamily="18" charset="0"/>
                          </a:rPr>
                          <m:t>𝑃𝑟𝑖𝑐𝑒</m:t>
                        </m:r>
                        <m:r>
                          <a:rPr lang="en-US" sz="2600" b="0" i="1" smtClean="0">
                            <a:latin typeface="Cambria Math" panose="02040503050406030204" pitchFamily="18" charset="0"/>
                          </a:rPr>
                          <m:t> −</m:t>
                        </m:r>
                        <m:r>
                          <a:rPr lang="en-US" sz="2600" b="0" i="1" smtClean="0">
                            <a:latin typeface="Cambria Math" panose="02040503050406030204" pitchFamily="18" charset="0"/>
                          </a:rPr>
                          <m:t>𝑆𝑡𝑎𝑟𝑡𝑖𝑛𝑔</m:t>
                        </m:r>
                        <m:r>
                          <a:rPr lang="en-US" sz="2600" b="0" i="1" smtClean="0">
                            <a:latin typeface="Cambria Math" panose="02040503050406030204" pitchFamily="18" charset="0"/>
                          </a:rPr>
                          <m:t> </m:t>
                        </m:r>
                        <m:r>
                          <a:rPr lang="en-US" sz="2600" b="0" i="1" smtClean="0">
                            <a:latin typeface="Cambria Math" panose="02040503050406030204" pitchFamily="18" charset="0"/>
                          </a:rPr>
                          <m:t>𝑃𝑟𝑖𝑐𝑒</m:t>
                        </m:r>
                      </m:num>
                      <m:den>
                        <m:r>
                          <a:rPr lang="en-US" sz="2600" b="0" i="1" smtClean="0">
                            <a:latin typeface="Cambria Math" panose="02040503050406030204" pitchFamily="18" charset="0"/>
                          </a:rPr>
                          <m:t>𝑆𝑡𝑎𝑟𝑡𝑖𝑛𝑔</m:t>
                        </m:r>
                        <m:r>
                          <a:rPr lang="en-US" sz="2600" b="0" i="1" smtClean="0">
                            <a:latin typeface="Cambria Math" panose="02040503050406030204" pitchFamily="18" charset="0"/>
                          </a:rPr>
                          <m:t> </m:t>
                        </m:r>
                        <m:r>
                          <a:rPr lang="en-US" sz="2600" b="0" i="1" smtClean="0">
                            <a:latin typeface="Cambria Math" panose="02040503050406030204" pitchFamily="18" charset="0"/>
                          </a:rPr>
                          <m:t>𝑃𝑟𝑖𝑐𝑒</m:t>
                        </m:r>
                      </m:den>
                    </m:f>
                  </m:oMath>
                </a14:m>
                <a:endParaRPr lang="en-US" sz="2600" dirty="0"/>
              </a:p>
              <a:p>
                <a:pPr marL="914400" lvl="1" indent="-457200">
                  <a:buFont typeface="Arial" panose="020B0604020202020204" pitchFamily="34" charset="0"/>
                  <a:buChar char="•"/>
                </a:pPr>
                <a:r>
                  <a:rPr lang="en-US" sz="2600" dirty="0"/>
                  <a:t>Median Price change in pre-pump to post-pump period</a:t>
                </a:r>
              </a:p>
              <a:p>
                <a:pPr marL="1371600" lvl="2" indent="-457200">
                  <a:buFont typeface="Arial" panose="020B0604020202020204" pitchFamily="34" charset="0"/>
                  <a:buChar char="•"/>
                </a:pPr>
                <a:r>
                  <a:rPr lang="en-US" sz="2600" dirty="0"/>
                  <a:t>-41% Discord pump signals</a:t>
                </a:r>
              </a:p>
              <a:p>
                <a:pPr marL="1371600" lvl="2" indent="-457200">
                  <a:buFont typeface="Arial" panose="020B0604020202020204" pitchFamily="34" charset="0"/>
                  <a:buChar char="•"/>
                </a:pPr>
                <a:r>
                  <a:rPr lang="en-US" sz="2600" dirty="0"/>
                  <a:t>-38% telegram signals</a:t>
                </a:r>
              </a:p>
              <a:p>
                <a:pPr marL="914400" lvl="1" indent="-457200">
                  <a:buFont typeface="Arial" panose="020B0604020202020204" pitchFamily="34" charset="0"/>
                  <a:buChar char="•"/>
                </a:pPr>
                <a:r>
                  <a:rPr lang="en-US" sz="2600" dirty="0"/>
                  <a:t>60% of coins have a lower post-pump price than pre-pump price</a:t>
                </a:r>
              </a:p>
            </p:txBody>
          </p:sp>
        </mc:Choice>
        <mc:Fallback xmlns="">
          <p:sp>
            <p:nvSpPr>
              <p:cNvPr id="5" name="TextBox 4">
                <a:extLst>
                  <a:ext uri="{FF2B5EF4-FFF2-40B4-BE49-F238E27FC236}">
                    <a16:creationId xmlns:a16="http://schemas.microsoft.com/office/drawing/2014/main" id="{108762F7-2382-7D4B-B7F5-2E37A73F2691}"/>
                  </a:ext>
                </a:extLst>
              </p:cNvPr>
              <p:cNvSpPr txBox="1">
                <a:spLocks noRot="1" noChangeAspect="1" noMove="1" noResize="1" noEditPoints="1" noAdjustHandles="1" noChangeArrowheads="1" noChangeShapeType="1" noTextEdit="1"/>
              </p:cNvSpPr>
              <p:nvPr/>
            </p:nvSpPr>
            <p:spPr>
              <a:xfrm>
                <a:off x="838200" y="1690688"/>
                <a:ext cx="9707525" cy="3120791"/>
              </a:xfrm>
              <a:prstGeom prst="rect">
                <a:avLst/>
              </a:prstGeom>
              <a:blipFill>
                <a:blip r:embed="rId3"/>
                <a:stretch>
                  <a:fillRect t="-1619" r="-784" b="-364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xmlns="" id="{DE1F1287-E250-D746-9EEA-7ABA39F3F31C}"/>
              </a:ext>
            </a:extLst>
          </p:cNvPr>
          <p:cNvSpPr>
            <a:spLocks noGrp="1"/>
          </p:cNvSpPr>
          <p:nvPr>
            <p:ph type="sldNum" sz="quarter" idx="12"/>
          </p:nvPr>
        </p:nvSpPr>
        <p:spPr/>
        <p:txBody>
          <a:bodyPr/>
          <a:lstStyle/>
          <a:p>
            <a:fld id="{21484B92-3596-1943-8F76-3B1CEB484F40}" type="slidenum">
              <a:rPr lang="en-US" smtClean="0"/>
              <a:t>30</a:t>
            </a:fld>
            <a:endParaRPr lang="en-US"/>
          </a:p>
        </p:txBody>
      </p:sp>
    </p:spTree>
    <p:extLst>
      <p:ext uri="{BB962C8B-B14F-4D97-AF65-F5344CB8AC3E}">
        <p14:creationId xmlns:p14="http://schemas.microsoft.com/office/powerpoint/2010/main" val="258524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0F9E9-EE7A-9C47-92B5-BB7C520BF1F7}"/>
              </a:ext>
            </a:extLst>
          </p:cNvPr>
          <p:cNvSpPr>
            <a:spLocks noGrp="1"/>
          </p:cNvSpPr>
          <p:nvPr>
            <p:ph type="title"/>
          </p:nvPr>
        </p:nvSpPr>
        <p:spPr>
          <a:xfrm>
            <a:off x="838200" y="160167"/>
            <a:ext cx="10515600" cy="1325563"/>
          </a:xfrm>
        </p:spPr>
        <p:txBody>
          <a:bodyPr>
            <a:normAutofit fontScale="90000"/>
          </a:bodyPr>
          <a:lstStyle/>
          <a:p>
            <a:pPr algn="ctr"/>
            <a:r>
              <a:rPr lang="en-US" dirty="0"/>
              <a:t>Figure 1: Google Trends results from searching for </a:t>
            </a:r>
            <a:r>
              <a:rPr lang="en-US" dirty="0" smtClean="0"/>
              <a:t>“pump </a:t>
            </a:r>
            <a:r>
              <a:rPr lang="en-US" dirty="0"/>
              <a:t>and dump </a:t>
            </a:r>
            <a:r>
              <a:rPr lang="en-US" dirty="0" smtClean="0"/>
              <a:t>cryptocurrency”</a:t>
            </a:r>
            <a:endParaRPr lang="en-US" dirty="0"/>
          </a:p>
        </p:txBody>
      </p:sp>
      <p:sp>
        <p:nvSpPr>
          <p:cNvPr id="4" name="Slide Number Placeholder 3">
            <a:extLst>
              <a:ext uri="{FF2B5EF4-FFF2-40B4-BE49-F238E27FC236}">
                <a16:creationId xmlns:a16="http://schemas.microsoft.com/office/drawing/2014/main" xmlns="" id="{22B2D4CD-69C2-FF49-8850-DCA67198073E}"/>
              </a:ext>
            </a:extLst>
          </p:cNvPr>
          <p:cNvSpPr>
            <a:spLocks noGrp="1"/>
          </p:cNvSpPr>
          <p:nvPr>
            <p:ph type="sldNum" sz="quarter" idx="12"/>
          </p:nvPr>
        </p:nvSpPr>
        <p:spPr/>
        <p:txBody>
          <a:bodyPr/>
          <a:lstStyle/>
          <a:p>
            <a:fld id="{21484B92-3596-1943-8F76-3B1CEB484F40}" type="slidenum">
              <a:rPr lang="en-US" smtClean="0"/>
              <a:t>31</a:t>
            </a:fld>
            <a:endParaRPr lang="en-US"/>
          </a:p>
        </p:txBody>
      </p:sp>
      <p:pic>
        <p:nvPicPr>
          <p:cNvPr id="5" name="Picture 4"/>
          <p:cNvPicPr>
            <a:picLocks noChangeAspect="1"/>
          </p:cNvPicPr>
          <p:nvPr/>
        </p:nvPicPr>
        <p:blipFill>
          <a:blip r:embed="rId2"/>
          <a:srcRect/>
          <a:stretch/>
        </p:blipFill>
        <p:spPr>
          <a:xfrm>
            <a:off x="1845110" y="1343836"/>
            <a:ext cx="8275799" cy="4379036"/>
          </a:xfrm>
          <a:prstGeom prst="rect">
            <a:avLst/>
          </a:prstGeom>
        </p:spPr>
      </p:pic>
    </p:spTree>
    <p:extLst>
      <p:ext uri="{BB962C8B-B14F-4D97-AF65-F5344CB8AC3E}">
        <p14:creationId xmlns:p14="http://schemas.microsoft.com/office/powerpoint/2010/main" val="1104068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03105-7292-BD4F-A856-856425A88BEF}"/>
              </a:ext>
            </a:extLst>
          </p:cNvPr>
          <p:cNvSpPr>
            <a:spLocks noGrp="1"/>
          </p:cNvSpPr>
          <p:nvPr>
            <p:ph type="title"/>
          </p:nvPr>
        </p:nvSpPr>
        <p:spPr>
          <a:xfrm>
            <a:off x="712076" y="-174056"/>
            <a:ext cx="10515600" cy="1325563"/>
          </a:xfrm>
        </p:spPr>
        <p:txBody>
          <a:bodyPr/>
          <a:lstStyle/>
          <a:p>
            <a:r>
              <a:rPr lang="en-US" dirty="0"/>
              <a:t>Concluding remarks – Thoughts on Regulation</a:t>
            </a:r>
          </a:p>
        </p:txBody>
      </p:sp>
      <p:sp>
        <p:nvSpPr>
          <p:cNvPr id="4" name="Content Placeholder 3">
            <a:extLst>
              <a:ext uri="{FF2B5EF4-FFF2-40B4-BE49-F238E27FC236}">
                <a16:creationId xmlns:a16="http://schemas.microsoft.com/office/drawing/2014/main" xmlns="" id="{47C2A927-9366-6147-9859-9757C1E0C2DD}"/>
              </a:ext>
            </a:extLst>
          </p:cNvPr>
          <p:cNvSpPr>
            <a:spLocks noGrp="1"/>
          </p:cNvSpPr>
          <p:nvPr>
            <p:ph idx="1"/>
          </p:nvPr>
        </p:nvSpPr>
        <p:spPr>
          <a:xfrm>
            <a:off x="110359" y="930166"/>
            <a:ext cx="11934496" cy="5791309"/>
          </a:xfrm>
        </p:spPr>
        <p:txBody>
          <a:bodyPr>
            <a:normAutofit fontScale="92500" lnSpcReduction="10000"/>
          </a:bodyPr>
          <a:lstStyle/>
          <a:p>
            <a:r>
              <a:rPr lang="en-US" dirty="0"/>
              <a:t>Explosion of cryptocurrencies has created  conditions for pump and dump ecosystem</a:t>
            </a:r>
          </a:p>
          <a:p>
            <a:endParaRPr lang="en-US" dirty="0"/>
          </a:p>
          <a:p>
            <a:r>
              <a:rPr lang="en-US" dirty="0"/>
              <a:t>Regulators could perhaps significantly disrupt future pump and dump schemes by focusing their efforts on the most prolific exchanges and pump channels. Far from insurmountable, a concentrated ecosystem makes enforcement tractable.</a:t>
            </a:r>
          </a:p>
          <a:p>
            <a:endParaRPr lang="en-US" dirty="0"/>
          </a:p>
          <a:p>
            <a:r>
              <a:rPr lang="en-US" dirty="0"/>
              <a:t>In February 2018, CFTC issues warning against and bounty on Cryptocurrencies. Interest in the CFTC shoots up to a Google trends high </a:t>
            </a:r>
          </a:p>
          <a:p>
            <a:r>
              <a:rPr lang="en-US" dirty="0"/>
              <a:t>Interest in pump-and-dumps peaked shortly before interest in the CFTC. Perhaps, more regulatory action at this stage might have dampened the phenomenon.</a:t>
            </a:r>
          </a:p>
          <a:p>
            <a:endParaRPr lang="en-US" dirty="0"/>
          </a:p>
          <a:p>
            <a:r>
              <a:rPr lang="en-US" dirty="0"/>
              <a:t>Federal regulators should be very concerned by the presence of the pump and dump ecosystem. Even though we have demonstrated a decline in pump profitability, the scope of the phenomenon should raise red flags and trigger countermeasures.</a:t>
            </a:r>
          </a:p>
          <a:p>
            <a:endParaRPr lang="en-US" dirty="0"/>
          </a:p>
          <a:p>
            <a:endParaRPr lang="en-US" dirty="0"/>
          </a:p>
        </p:txBody>
      </p:sp>
      <p:sp>
        <p:nvSpPr>
          <p:cNvPr id="3" name="Slide Number Placeholder 2">
            <a:extLst>
              <a:ext uri="{FF2B5EF4-FFF2-40B4-BE49-F238E27FC236}">
                <a16:creationId xmlns:a16="http://schemas.microsoft.com/office/drawing/2014/main" xmlns="" id="{C5C2E016-80E5-874F-BC48-A100FAE53F0F}"/>
              </a:ext>
            </a:extLst>
          </p:cNvPr>
          <p:cNvSpPr>
            <a:spLocks noGrp="1"/>
          </p:cNvSpPr>
          <p:nvPr>
            <p:ph type="sldNum" sz="quarter" idx="12"/>
          </p:nvPr>
        </p:nvSpPr>
        <p:spPr/>
        <p:txBody>
          <a:bodyPr/>
          <a:lstStyle/>
          <a:p>
            <a:fld id="{21484B92-3596-1943-8F76-3B1CEB484F40}" type="slidenum">
              <a:rPr lang="en-US" smtClean="0"/>
              <a:t>32</a:t>
            </a:fld>
            <a:endParaRPr lang="en-US"/>
          </a:p>
        </p:txBody>
      </p:sp>
    </p:spTree>
    <p:extLst>
      <p:ext uri="{BB962C8B-B14F-4D97-AF65-F5344CB8AC3E}">
        <p14:creationId xmlns:p14="http://schemas.microsoft.com/office/powerpoint/2010/main" val="580517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F040500-94BD-F741-B925-393C49ACDAB9}"/>
              </a:ext>
            </a:extLst>
          </p:cNvPr>
          <p:cNvPicPr>
            <a:picLocks noChangeAspect="1"/>
          </p:cNvPicPr>
          <p:nvPr/>
        </p:nvPicPr>
        <p:blipFill>
          <a:blip r:embed="rId3"/>
          <a:stretch>
            <a:fillRect/>
          </a:stretch>
        </p:blipFill>
        <p:spPr>
          <a:xfrm>
            <a:off x="311540" y="-2307975"/>
            <a:ext cx="11880460" cy="8910345"/>
          </a:xfrm>
          <a:prstGeom prst="rect">
            <a:avLst/>
          </a:prstGeom>
        </p:spPr>
      </p:pic>
      <p:sp>
        <p:nvSpPr>
          <p:cNvPr id="2" name="Slide Number Placeholder 1">
            <a:extLst>
              <a:ext uri="{FF2B5EF4-FFF2-40B4-BE49-F238E27FC236}">
                <a16:creationId xmlns:a16="http://schemas.microsoft.com/office/drawing/2014/main" xmlns="" id="{D7D2A155-4998-3A40-BDBC-3F1A9FBDD5B8}"/>
              </a:ext>
            </a:extLst>
          </p:cNvPr>
          <p:cNvSpPr>
            <a:spLocks noGrp="1"/>
          </p:cNvSpPr>
          <p:nvPr>
            <p:ph type="sldNum" sz="quarter" idx="12"/>
          </p:nvPr>
        </p:nvSpPr>
        <p:spPr/>
        <p:txBody>
          <a:bodyPr/>
          <a:lstStyle/>
          <a:p>
            <a:fld id="{21484B92-3596-1943-8F76-3B1CEB484F40}" type="slidenum">
              <a:rPr lang="en-US" smtClean="0"/>
              <a:t>4</a:t>
            </a:fld>
            <a:endParaRPr lang="en-US"/>
          </a:p>
        </p:txBody>
      </p:sp>
    </p:spTree>
    <p:extLst>
      <p:ext uri="{BB962C8B-B14F-4D97-AF65-F5344CB8AC3E}">
        <p14:creationId xmlns:p14="http://schemas.microsoft.com/office/powerpoint/2010/main" val="953687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751C009-F108-7E4D-B9BA-9A3EB6303272}"/>
              </a:ext>
            </a:extLst>
          </p:cNvPr>
          <p:cNvPicPr>
            <a:picLocks noChangeAspect="1"/>
          </p:cNvPicPr>
          <p:nvPr/>
        </p:nvPicPr>
        <p:blipFill>
          <a:blip r:embed="rId3"/>
          <a:stretch>
            <a:fillRect/>
          </a:stretch>
        </p:blipFill>
        <p:spPr>
          <a:xfrm>
            <a:off x="-1" y="131305"/>
            <a:ext cx="10768645" cy="5844193"/>
          </a:xfrm>
          <a:prstGeom prst="rect">
            <a:avLst/>
          </a:prstGeom>
        </p:spPr>
      </p:pic>
      <p:sp>
        <p:nvSpPr>
          <p:cNvPr id="2" name="Slide Number Placeholder 1">
            <a:extLst>
              <a:ext uri="{FF2B5EF4-FFF2-40B4-BE49-F238E27FC236}">
                <a16:creationId xmlns:a16="http://schemas.microsoft.com/office/drawing/2014/main" xmlns="" id="{FAA10D7B-B7F0-0640-9BA0-3BEFC5116522}"/>
              </a:ext>
            </a:extLst>
          </p:cNvPr>
          <p:cNvSpPr>
            <a:spLocks noGrp="1"/>
          </p:cNvSpPr>
          <p:nvPr>
            <p:ph type="sldNum" sz="quarter" idx="12"/>
          </p:nvPr>
        </p:nvSpPr>
        <p:spPr/>
        <p:txBody>
          <a:bodyPr/>
          <a:lstStyle/>
          <a:p>
            <a:fld id="{21484B92-3596-1943-8F76-3B1CEB484F40}" type="slidenum">
              <a:rPr lang="en-US" smtClean="0"/>
              <a:t>5</a:t>
            </a:fld>
            <a:endParaRPr lang="en-US"/>
          </a:p>
        </p:txBody>
      </p:sp>
    </p:spTree>
    <p:extLst>
      <p:ext uri="{BB962C8B-B14F-4D97-AF65-F5344CB8AC3E}">
        <p14:creationId xmlns:p14="http://schemas.microsoft.com/office/powerpoint/2010/main" val="333689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p:txBody>
          <a:bodyPr/>
          <a:lstStyle/>
          <a:p>
            <a:r>
              <a:rPr lang="en-US" dirty="0"/>
              <a:t>Identifying pump signals: types</a:t>
            </a:r>
          </a:p>
        </p:txBody>
      </p:sp>
      <p:sp>
        <p:nvSpPr>
          <p:cNvPr id="3" name="TextBox 2">
            <a:extLst>
              <a:ext uri="{FF2B5EF4-FFF2-40B4-BE49-F238E27FC236}">
                <a16:creationId xmlns:a16="http://schemas.microsoft.com/office/drawing/2014/main" xmlns="" id="{2EB6D41F-2616-9040-BDAE-4B047BD3F0B0}"/>
              </a:ext>
            </a:extLst>
          </p:cNvPr>
          <p:cNvSpPr txBox="1"/>
          <p:nvPr/>
        </p:nvSpPr>
        <p:spPr>
          <a:xfrm>
            <a:off x="838200" y="1690688"/>
            <a:ext cx="9707525" cy="4062651"/>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Transparent (countdown) (12</a:t>
            </a:r>
            <a:r>
              <a:rPr lang="en-US" sz="2600" dirty="0"/>
              <a:t>% Telegram,11% Discord)</a:t>
            </a:r>
          </a:p>
          <a:p>
            <a:pPr marL="914400" lvl="1" indent="-457200">
              <a:buFont typeface="Courier New" panose="02070309020205020404" pitchFamily="49" charset="0"/>
              <a:buChar char="o"/>
            </a:pPr>
            <a:r>
              <a:rPr lang="en-US" sz="2000" dirty="0"/>
              <a:t>Easy to identify as they use words “Pump” and “Dump”</a:t>
            </a:r>
          </a:p>
          <a:p>
            <a:pPr marL="914400" lvl="1" indent="-457200">
              <a:buFont typeface="Courier New" panose="02070309020205020404" pitchFamily="49" charset="0"/>
              <a:buChar char="o"/>
            </a:pPr>
            <a:r>
              <a:rPr lang="en-US" sz="2000" dirty="0"/>
              <a:t>“</a:t>
            </a:r>
            <a:r>
              <a:rPr lang="en-US" sz="2000" i="1" dirty="0"/>
              <a:t>Pump To The Moon</a:t>
            </a:r>
            <a:r>
              <a:rPr lang="en-US" sz="2000" dirty="0"/>
              <a:t>”</a:t>
            </a:r>
          </a:p>
          <a:p>
            <a:pPr marL="457200" indent="-457200">
              <a:buFont typeface="Arial" panose="020B0604020202020204" pitchFamily="34" charset="0"/>
              <a:buChar char="•"/>
            </a:pPr>
            <a:r>
              <a:rPr lang="en-US" sz="2600" dirty="0" smtClean="0"/>
              <a:t>Obscured (price signal) </a:t>
            </a:r>
            <a:r>
              <a:rPr lang="en-US" sz="2600" dirty="0"/>
              <a:t>(88% Telegram,42% Discord)</a:t>
            </a:r>
          </a:p>
          <a:p>
            <a:pPr marL="914400" lvl="1" indent="-457200">
              <a:buFont typeface="Courier New" panose="02070309020205020404" pitchFamily="49" charset="0"/>
              <a:buChar char="o"/>
            </a:pPr>
            <a:r>
              <a:rPr lang="en-US" sz="2000" dirty="0"/>
              <a:t>Avoid the words “Pump” and “Dump”</a:t>
            </a:r>
          </a:p>
          <a:p>
            <a:pPr marL="914400" lvl="1" indent="-457200">
              <a:buFont typeface="Courier New" panose="02070309020205020404" pitchFamily="49" charset="0"/>
              <a:buChar char="o"/>
            </a:pPr>
            <a:r>
              <a:rPr lang="en-US" sz="2000" dirty="0"/>
              <a:t>Provide targets instead</a:t>
            </a:r>
          </a:p>
          <a:p>
            <a:pPr marL="914400" lvl="1" indent="-457200">
              <a:buFont typeface="Courier New" panose="02070309020205020404" pitchFamily="49" charset="0"/>
              <a:buChar char="o"/>
            </a:pPr>
            <a:r>
              <a:rPr lang="en-US" sz="2000" dirty="0"/>
              <a:t>Most of these channels requires a membership fee</a:t>
            </a:r>
          </a:p>
          <a:p>
            <a:pPr marL="914400" lvl="1" indent="-457200">
              <a:buFont typeface="Courier New" panose="02070309020205020404" pitchFamily="49" charset="0"/>
              <a:buChar char="o"/>
            </a:pPr>
            <a:r>
              <a:rPr lang="en-US" sz="2000" dirty="0"/>
              <a:t>“</a:t>
            </a:r>
            <a:r>
              <a:rPr lang="en-US" sz="2000" i="1" dirty="0"/>
              <a:t>KEYBTC pumping, target 138</a:t>
            </a:r>
            <a:r>
              <a:rPr lang="en-US" sz="2000" dirty="0"/>
              <a:t>”</a:t>
            </a:r>
          </a:p>
          <a:p>
            <a:pPr marL="457200" indent="-457200">
              <a:buFont typeface="Arial" panose="020B0604020202020204" pitchFamily="34" charset="0"/>
              <a:buChar char="•"/>
            </a:pPr>
            <a:r>
              <a:rPr lang="en-US" sz="2600" dirty="0"/>
              <a:t>Copied (40 % Discord)</a:t>
            </a:r>
          </a:p>
          <a:p>
            <a:pPr marL="914400" lvl="1" indent="-457200">
              <a:buFont typeface="Courier New" panose="02070309020205020404" pitchFamily="49" charset="0"/>
              <a:buChar char="o"/>
            </a:pPr>
            <a:r>
              <a:rPr lang="en-US" sz="2000" dirty="0"/>
              <a:t>Copied pump signals from different sources</a:t>
            </a:r>
          </a:p>
          <a:p>
            <a:pPr marL="914400" lvl="1" indent="-457200">
              <a:buFont typeface="Courier New" panose="02070309020205020404" pitchFamily="49" charset="0"/>
              <a:buChar char="o"/>
            </a:pPr>
            <a:r>
              <a:rPr lang="en-US" sz="2000" dirty="0"/>
              <a:t>“[2018-05-31 13:43:56]</a:t>
            </a:r>
          </a:p>
          <a:p>
            <a:r>
              <a:rPr lang="en-US" sz="2000" dirty="0"/>
              <a:t>	</a:t>
            </a:r>
            <a:endParaRPr lang="en-US" sz="2600" dirty="0"/>
          </a:p>
        </p:txBody>
      </p:sp>
      <p:sp>
        <p:nvSpPr>
          <p:cNvPr id="4" name="Slide Number Placeholder 3">
            <a:extLst>
              <a:ext uri="{FF2B5EF4-FFF2-40B4-BE49-F238E27FC236}">
                <a16:creationId xmlns:a16="http://schemas.microsoft.com/office/drawing/2014/main" xmlns="" id="{F3D868EE-82CD-2D44-AFC2-51047A89928D}"/>
              </a:ext>
            </a:extLst>
          </p:cNvPr>
          <p:cNvSpPr>
            <a:spLocks noGrp="1"/>
          </p:cNvSpPr>
          <p:nvPr>
            <p:ph type="sldNum" sz="quarter" idx="12"/>
          </p:nvPr>
        </p:nvSpPr>
        <p:spPr/>
        <p:txBody>
          <a:bodyPr/>
          <a:lstStyle/>
          <a:p>
            <a:fld id="{21484B92-3596-1943-8F76-3B1CEB484F40}" type="slidenum">
              <a:rPr lang="en-US" smtClean="0"/>
              <a:t>6</a:t>
            </a:fld>
            <a:endParaRPr lang="en-US"/>
          </a:p>
        </p:txBody>
      </p:sp>
    </p:spTree>
    <p:extLst>
      <p:ext uri="{BB962C8B-B14F-4D97-AF65-F5344CB8AC3E}">
        <p14:creationId xmlns:p14="http://schemas.microsoft.com/office/powerpoint/2010/main" val="478826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80030-51E6-754F-9FA7-CCC79019FB09}"/>
              </a:ext>
            </a:extLst>
          </p:cNvPr>
          <p:cNvSpPr>
            <a:spLocks noGrp="1"/>
          </p:cNvSpPr>
          <p:nvPr>
            <p:ph type="title"/>
          </p:nvPr>
        </p:nvSpPr>
        <p:spPr>
          <a:xfrm>
            <a:off x="838200" y="34039"/>
            <a:ext cx="10515600" cy="1325563"/>
          </a:xfrm>
        </p:spPr>
        <p:txBody>
          <a:bodyPr/>
          <a:lstStyle/>
          <a:p>
            <a:pPr algn="ctr"/>
            <a:r>
              <a:rPr lang="en-US" dirty="0"/>
              <a:t>A Bit of Theory</a:t>
            </a:r>
          </a:p>
        </p:txBody>
      </p:sp>
      <p:sp>
        <p:nvSpPr>
          <p:cNvPr id="3" name="Content Placeholder 2">
            <a:extLst>
              <a:ext uri="{FF2B5EF4-FFF2-40B4-BE49-F238E27FC236}">
                <a16:creationId xmlns:a16="http://schemas.microsoft.com/office/drawing/2014/main" xmlns="" id="{A1A28B07-E6F1-E94C-97C2-04F6136C5741}"/>
              </a:ext>
            </a:extLst>
          </p:cNvPr>
          <p:cNvSpPr>
            <a:spLocks noGrp="1"/>
          </p:cNvSpPr>
          <p:nvPr>
            <p:ph idx="1"/>
          </p:nvPr>
        </p:nvSpPr>
        <p:spPr>
          <a:xfrm>
            <a:off x="173421" y="1195008"/>
            <a:ext cx="11776841" cy="6403975"/>
          </a:xfrm>
        </p:spPr>
        <p:txBody>
          <a:bodyPr>
            <a:noAutofit/>
          </a:bodyPr>
          <a:lstStyle/>
          <a:p>
            <a:pPr marL="285750" indent="-285750"/>
            <a:r>
              <a:rPr lang="en-US" sz="2600" b="1" dirty="0"/>
              <a:t>3.1 A Bit of Theory. . .</a:t>
            </a:r>
          </a:p>
          <a:p>
            <a:pPr marL="285750" indent="-285750"/>
            <a:r>
              <a:rPr lang="en-US" sz="2600" b="1" dirty="0"/>
              <a:t>Economic theory suggests that the cryptocurrency “pump and dump” ecosystem would not succeed over time for the following reasons:</a:t>
            </a:r>
          </a:p>
          <a:p>
            <a:pPr marL="285750" indent="-285750"/>
            <a:r>
              <a:rPr lang="en-US" sz="2600" b="1" dirty="0"/>
              <a:t>Pump and dump schemes need outside investors to succeed. Initial surge in volume attracts additional traders. Such (honest) traders in cryptocurrencies learn how to recognize pump and dumps and adjust their strategies accordingly. </a:t>
            </a:r>
          </a:p>
          <a:p>
            <a:pPr marL="285750" indent="-285750"/>
            <a:r>
              <a:rPr lang="en-US" sz="2600" b="1" dirty="0"/>
              <a:t>Many insider members of the pump and dump schemes actually lose money. As has been documented, administrators/insiders of the schemes typically make purchases before the “beginning time of the pump. This would make it less attractive to participate over time.</a:t>
            </a:r>
          </a:p>
          <a:p>
            <a:pPr marL="285750" indent="-285750"/>
            <a:r>
              <a:rPr lang="en-US" sz="2600" b="1" dirty="0"/>
              <a:t>Regulators might begin to react if the phenomenon becomes prolific. A few pump and dump schemes will not have an effect on regulatory policy, but hundreds or thousands of pumps might eventually lead regulators to act.</a:t>
            </a:r>
            <a:endParaRPr lang="en-US" sz="2600" dirty="0"/>
          </a:p>
          <a:p>
            <a:pPr marL="742950" lvl="1" indent="-285750">
              <a:buFont typeface="Wingdings" pitchFamily="2" charset="2"/>
              <a:buChar char="§"/>
            </a:pPr>
            <a:endParaRPr lang="en-US" sz="2600" dirty="0"/>
          </a:p>
          <a:p>
            <a:pPr marL="742950" lvl="1" indent="-285750">
              <a:buFont typeface="Wingdings" pitchFamily="2" charset="2"/>
              <a:buChar char="§"/>
            </a:pPr>
            <a:endParaRPr lang="en-US" sz="2600" dirty="0"/>
          </a:p>
          <a:p>
            <a:pPr marL="742950" lvl="1" indent="-285750"/>
            <a:endParaRPr lang="en-US" sz="2600" dirty="0"/>
          </a:p>
          <a:p>
            <a:pPr marL="742950" lvl="1" indent="-285750"/>
            <a:endParaRPr lang="en-US" sz="2600" dirty="0"/>
          </a:p>
          <a:p>
            <a:pPr marL="742950" lvl="1" indent="-285750"/>
            <a:endParaRPr lang="en-US" sz="2600" dirty="0"/>
          </a:p>
          <a:p>
            <a:pPr marL="457200" lvl="1" indent="0">
              <a:buNone/>
            </a:pPr>
            <a:endParaRPr lang="en-US" sz="2600" dirty="0"/>
          </a:p>
          <a:p>
            <a:pPr marL="742950" lvl="1" indent="-285750"/>
            <a:endParaRPr lang="en-US" sz="2600" dirty="0"/>
          </a:p>
          <a:p>
            <a:pPr marL="742950" lvl="1" indent="-285750"/>
            <a:endParaRPr lang="en-US" sz="2600" dirty="0"/>
          </a:p>
          <a:p>
            <a:pPr marL="742950" lvl="1" indent="-285750"/>
            <a:endParaRPr lang="en-US" sz="2600" dirty="0"/>
          </a:p>
          <a:p>
            <a:pPr marL="285750" indent="-285750"/>
            <a:endParaRPr lang="en-US" sz="2600" dirty="0"/>
          </a:p>
          <a:p>
            <a:endParaRPr lang="en-US" sz="2600" dirty="0"/>
          </a:p>
        </p:txBody>
      </p:sp>
      <p:sp>
        <p:nvSpPr>
          <p:cNvPr id="4" name="Slide Number Placeholder 3">
            <a:extLst>
              <a:ext uri="{FF2B5EF4-FFF2-40B4-BE49-F238E27FC236}">
                <a16:creationId xmlns:a16="http://schemas.microsoft.com/office/drawing/2014/main" xmlns="" id="{991510A1-E259-4141-AFA5-4FDF7EC753E8}"/>
              </a:ext>
            </a:extLst>
          </p:cNvPr>
          <p:cNvSpPr>
            <a:spLocks noGrp="1"/>
          </p:cNvSpPr>
          <p:nvPr>
            <p:ph type="sldNum" sz="quarter" idx="12"/>
          </p:nvPr>
        </p:nvSpPr>
        <p:spPr/>
        <p:txBody>
          <a:bodyPr/>
          <a:lstStyle/>
          <a:p>
            <a:fld id="{21484B92-3596-1943-8F76-3B1CEB484F40}" type="slidenum">
              <a:rPr lang="en-US" smtClean="0"/>
              <a:t>7</a:t>
            </a:fld>
            <a:endParaRPr lang="en-US"/>
          </a:p>
        </p:txBody>
      </p:sp>
    </p:spTree>
    <p:extLst>
      <p:ext uri="{BB962C8B-B14F-4D97-AF65-F5344CB8AC3E}">
        <p14:creationId xmlns:p14="http://schemas.microsoft.com/office/powerpoint/2010/main" val="4195818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F93C2-F17C-604D-9D59-BC143C7C71CE}"/>
              </a:ext>
            </a:extLst>
          </p:cNvPr>
          <p:cNvSpPr>
            <a:spLocks noGrp="1"/>
          </p:cNvSpPr>
          <p:nvPr>
            <p:ph type="title"/>
          </p:nvPr>
        </p:nvSpPr>
        <p:spPr>
          <a:xfrm>
            <a:off x="838200" y="1"/>
            <a:ext cx="10515600" cy="1690688"/>
          </a:xfrm>
        </p:spPr>
        <p:txBody>
          <a:bodyPr>
            <a:normAutofit fontScale="90000"/>
          </a:bodyPr>
          <a:lstStyle/>
          <a:p>
            <a:pPr algn="ctr"/>
            <a:r>
              <a:rPr lang="en-US" dirty="0"/>
              <a:t>Example: pump before signal: </a:t>
            </a:r>
            <a:br>
              <a:rPr lang="en-US" dirty="0"/>
            </a:br>
            <a:r>
              <a:rPr lang="en-US" dirty="0"/>
              <a:t>Insiders buy early </a:t>
            </a:r>
            <a:r>
              <a:rPr lang="en-US" dirty="0" smtClean="0"/>
              <a:t/>
            </a:r>
            <a:br>
              <a:rPr lang="en-US" dirty="0" smtClean="0"/>
            </a:br>
            <a:r>
              <a:rPr lang="en-US" dirty="0" smtClean="0"/>
              <a:t>(</a:t>
            </a:r>
            <a:r>
              <a:rPr lang="en-US" dirty="0" smtClean="0"/>
              <a:t>Black line is the price)</a:t>
            </a:r>
            <a:endParaRPr lang="en-US" dirty="0"/>
          </a:p>
        </p:txBody>
      </p:sp>
      <p:pic>
        <p:nvPicPr>
          <p:cNvPr id="5" name="Picture 4">
            <a:extLst>
              <a:ext uri="{FF2B5EF4-FFF2-40B4-BE49-F238E27FC236}">
                <a16:creationId xmlns:a16="http://schemas.microsoft.com/office/drawing/2014/main" xmlns="" id="{2F23068E-F237-6948-9505-7F5E4361D0E6}"/>
              </a:ext>
            </a:extLst>
          </p:cNvPr>
          <p:cNvPicPr>
            <a:picLocks noChangeAspect="1"/>
          </p:cNvPicPr>
          <p:nvPr/>
        </p:nvPicPr>
        <p:blipFill>
          <a:blip r:embed="rId3"/>
          <a:stretch>
            <a:fillRect/>
          </a:stretch>
        </p:blipFill>
        <p:spPr>
          <a:xfrm>
            <a:off x="1203157" y="1633430"/>
            <a:ext cx="8908405" cy="5062341"/>
          </a:xfrm>
          <a:prstGeom prst="rect">
            <a:avLst/>
          </a:prstGeom>
        </p:spPr>
      </p:pic>
      <p:sp>
        <p:nvSpPr>
          <p:cNvPr id="3" name="Slide Number Placeholder 2">
            <a:extLst>
              <a:ext uri="{FF2B5EF4-FFF2-40B4-BE49-F238E27FC236}">
                <a16:creationId xmlns:a16="http://schemas.microsoft.com/office/drawing/2014/main" xmlns="" id="{D05D4498-B5C3-DD49-A9F3-2876A97CDAEA}"/>
              </a:ext>
            </a:extLst>
          </p:cNvPr>
          <p:cNvSpPr>
            <a:spLocks noGrp="1"/>
          </p:cNvSpPr>
          <p:nvPr>
            <p:ph type="sldNum" sz="quarter" idx="12"/>
          </p:nvPr>
        </p:nvSpPr>
        <p:spPr/>
        <p:txBody>
          <a:bodyPr/>
          <a:lstStyle/>
          <a:p>
            <a:fld id="{21484B92-3596-1943-8F76-3B1CEB484F40}" type="slidenum">
              <a:rPr lang="en-US" smtClean="0"/>
              <a:t>8</a:t>
            </a:fld>
            <a:endParaRPr lang="en-US"/>
          </a:p>
        </p:txBody>
      </p:sp>
    </p:spTree>
    <p:extLst>
      <p:ext uri="{BB962C8B-B14F-4D97-AF65-F5344CB8AC3E}">
        <p14:creationId xmlns:p14="http://schemas.microsoft.com/office/powerpoint/2010/main" val="1662739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51662-7213-944B-A37A-FFFD96E6544F}"/>
              </a:ext>
            </a:extLst>
          </p:cNvPr>
          <p:cNvSpPr>
            <a:spLocks noGrp="1"/>
          </p:cNvSpPr>
          <p:nvPr>
            <p:ph type="title"/>
          </p:nvPr>
        </p:nvSpPr>
        <p:spPr>
          <a:xfrm>
            <a:off x="380996" y="365125"/>
            <a:ext cx="10515600" cy="1325563"/>
          </a:xfrm>
        </p:spPr>
        <p:txBody>
          <a:bodyPr>
            <a:normAutofit/>
          </a:bodyPr>
          <a:lstStyle/>
          <a:p>
            <a:pPr algn="ctr"/>
            <a:r>
              <a:rPr lang="en-US" sz="3200" b="1" dirty="0">
                <a:latin typeface="+mn-lt"/>
              </a:rPr>
              <a:t>Key </a:t>
            </a:r>
            <a:r>
              <a:rPr lang="en-US" sz="3200" b="1" dirty="0" smtClean="0">
                <a:latin typeface="+mn-lt"/>
              </a:rPr>
              <a:t>Finding 1: </a:t>
            </a:r>
            <a:r>
              <a:rPr lang="en-US" sz="3200" dirty="0" smtClean="0">
                <a:latin typeface="+mn-lt"/>
              </a:rPr>
              <a:t>Overall</a:t>
            </a:r>
            <a:r>
              <a:rPr lang="en-US" sz="3200" b="1" dirty="0" smtClean="0">
                <a:latin typeface="+mn-lt"/>
              </a:rPr>
              <a:t> </a:t>
            </a:r>
            <a:r>
              <a:rPr lang="en-US" sz="3200" dirty="0" smtClean="0">
                <a:latin typeface="+mn-lt"/>
              </a:rPr>
              <a:t>Median </a:t>
            </a:r>
            <a:r>
              <a:rPr lang="en-US" sz="3200" dirty="0">
                <a:latin typeface="+mn-lt"/>
              </a:rPr>
              <a:t>Success/Profitability by Month (in %) declines steeply over time</a:t>
            </a:r>
          </a:p>
        </p:txBody>
      </p:sp>
      <p:sp>
        <p:nvSpPr>
          <p:cNvPr id="4" name="Slide Number Placeholder 3">
            <a:extLst>
              <a:ext uri="{FF2B5EF4-FFF2-40B4-BE49-F238E27FC236}">
                <a16:creationId xmlns:a16="http://schemas.microsoft.com/office/drawing/2014/main" xmlns="" id="{1172546F-5EE2-2845-8078-513CB56148BF}"/>
              </a:ext>
            </a:extLst>
          </p:cNvPr>
          <p:cNvSpPr>
            <a:spLocks noGrp="1"/>
          </p:cNvSpPr>
          <p:nvPr>
            <p:ph type="sldNum" sz="quarter" idx="12"/>
          </p:nvPr>
        </p:nvSpPr>
        <p:spPr/>
        <p:txBody>
          <a:bodyPr/>
          <a:lstStyle/>
          <a:p>
            <a:fld id="{21484B92-3596-1943-8F76-3B1CEB484F40}" type="slidenum">
              <a:rPr lang="en-US" smtClean="0"/>
              <a:t>9</a:t>
            </a:fld>
            <a:endParaRPr lang="en-US"/>
          </a:p>
        </p:txBody>
      </p:sp>
      <p:pic>
        <p:nvPicPr>
          <p:cNvPr id="5" name="Picture 4"/>
          <p:cNvPicPr>
            <a:picLocks noChangeAspect="1"/>
          </p:cNvPicPr>
          <p:nvPr/>
        </p:nvPicPr>
        <p:blipFill>
          <a:blip r:embed="rId3"/>
          <a:srcRect/>
          <a:stretch/>
        </p:blipFill>
        <p:spPr>
          <a:xfrm>
            <a:off x="1655379" y="1863632"/>
            <a:ext cx="8734097" cy="3020362"/>
          </a:xfrm>
          <a:prstGeom prst="rect">
            <a:avLst/>
          </a:prstGeom>
        </p:spPr>
      </p:pic>
      <p:sp>
        <p:nvSpPr>
          <p:cNvPr id="3" name="TextBox 2"/>
          <p:cNvSpPr txBox="1"/>
          <p:nvPr/>
        </p:nvSpPr>
        <p:spPr>
          <a:xfrm>
            <a:off x="132347" y="4883994"/>
            <a:ext cx="12059653" cy="2339102"/>
          </a:xfrm>
          <a:prstGeom prst="rect">
            <a:avLst/>
          </a:prstGeom>
          <a:noFill/>
        </p:spPr>
        <p:txBody>
          <a:bodyPr wrap="square" rtlCol="0">
            <a:spAutoFit/>
          </a:bodyPr>
          <a:lstStyle/>
          <a:p>
            <a:r>
              <a:rPr lang="en-US" sz="3200" b="1" dirty="0"/>
              <a:t>Key Finding </a:t>
            </a:r>
            <a:r>
              <a:rPr lang="en-US" sz="3200" b="1" dirty="0" smtClean="0"/>
              <a:t>2:  </a:t>
            </a:r>
            <a:r>
              <a:rPr lang="en-US" sz="3200" dirty="0" smtClean="0"/>
              <a:t>When Examining Two Types of Pumps Separately:</a:t>
            </a:r>
          </a:p>
          <a:p>
            <a:endParaRPr lang="en-US" sz="3200" dirty="0" smtClean="0"/>
          </a:p>
          <a:p>
            <a:r>
              <a:rPr lang="en-US" sz="3200" dirty="0" smtClean="0"/>
              <a:t>“Countdown/Transparent” </a:t>
            </a:r>
            <a:r>
              <a:rPr lang="en-US" sz="3200" dirty="0"/>
              <a:t>Pumps: No Change in Profitability </a:t>
            </a:r>
            <a:r>
              <a:rPr lang="en-US" sz="3200" dirty="0" smtClean="0"/>
              <a:t>over </a:t>
            </a:r>
            <a:r>
              <a:rPr lang="en-US" sz="3200" dirty="0"/>
              <a:t>t</a:t>
            </a:r>
            <a:r>
              <a:rPr lang="en-US" sz="3200" dirty="0" smtClean="0"/>
              <a:t>ime</a:t>
            </a:r>
          </a:p>
          <a:p>
            <a:r>
              <a:rPr lang="en-US" sz="3200" dirty="0" smtClean="0"/>
              <a:t>“Obscured/Price Target” Pumps: Steep Decline in </a:t>
            </a:r>
            <a:r>
              <a:rPr lang="en-US" sz="3200" dirty="0"/>
              <a:t>Profitability </a:t>
            </a:r>
            <a:r>
              <a:rPr lang="en-US" sz="3200" dirty="0" smtClean="0"/>
              <a:t>over </a:t>
            </a:r>
            <a:r>
              <a:rPr lang="en-US" sz="3200" dirty="0"/>
              <a:t>t</a:t>
            </a:r>
            <a:r>
              <a:rPr lang="en-US" sz="3200" dirty="0" smtClean="0"/>
              <a:t>ime</a:t>
            </a:r>
            <a:endParaRPr lang="en-US" sz="3200" dirty="0"/>
          </a:p>
          <a:p>
            <a:endParaRPr lang="en-US" dirty="0"/>
          </a:p>
        </p:txBody>
      </p:sp>
    </p:spTree>
    <p:extLst>
      <p:ext uri="{BB962C8B-B14F-4D97-AF65-F5344CB8AC3E}">
        <p14:creationId xmlns:p14="http://schemas.microsoft.com/office/powerpoint/2010/main" val="110798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11841</TotalTime>
  <Words>3254</Words>
  <Application>Microsoft Office PowerPoint</Application>
  <PresentationFormat>Widescreen</PresentationFormat>
  <Paragraphs>341</Paragraphs>
  <Slides>32</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Cambria Math</vt:lpstr>
      <vt:lpstr>Courier New</vt:lpstr>
      <vt:lpstr>Wingdings</vt:lpstr>
      <vt:lpstr>Office Theme</vt:lpstr>
      <vt:lpstr>An examination of the Cryptocurrency “Pump and Dump” Ecosystem</vt:lpstr>
      <vt:lpstr>Long Term Research Project – Economists + CS</vt:lpstr>
      <vt:lpstr>PowerPoint Presentation</vt:lpstr>
      <vt:lpstr>PowerPoint Presentation</vt:lpstr>
      <vt:lpstr>PowerPoint Presentation</vt:lpstr>
      <vt:lpstr>Identifying pump signals: types</vt:lpstr>
      <vt:lpstr>A Bit of Theory</vt:lpstr>
      <vt:lpstr>Example: pump before signal:  Insiders buy early  (Black line is the price)</vt:lpstr>
      <vt:lpstr>Key Finding 1: Overall Median Success/Profitability by Month (in %) declines steeply over time</vt:lpstr>
      <vt:lpstr>Key Findings: Concentration in the Ecosystem</vt:lpstr>
      <vt:lpstr>Other Key findings</vt:lpstr>
      <vt:lpstr>Outline</vt:lpstr>
      <vt:lpstr>Outline</vt:lpstr>
      <vt:lpstr>Data collection methodology</vt:lpstr>
      <vt:lpstr>Identifying pump signals: methodology</vt:lpstr>
      <vt:lpstr>Identifying pump signals: results</vt:lpstr>
      <vt:lpstr>Collecting coin pricing data: CoinMarketCap</vt:lpstr>
      <vt:lpstr>Identifying pump timing</vt:lpstr>
      <vt:lpstr>Identifying pump timing: signal coincides with pump (Black line is the price)</vt:lpstr>
      <vt:lpstr>Example: pump before signal: Insiders buy early  (Black line is price; red line is the scheduled time)</vt:lpstr>
      <vt:lpstr>Outline</vt:lpstr>
      <vt:lpstr>Variables of interest</vt:lpstr>
      <vt:lpstr>Summary statistics: Discord</vt:lpstr>
      <vt:lpstr>Summary statistics: Telegram</vt:lpstr>
      <vt:lpstr>Price rise greater for less popular coins </vt:lpstr>
      <vt:lpstr>Explaining Success in Increasing Price</vt:lpstr>
      <vt:lpstr>Outline</vt:lpstr>
      <vt:lpstr>Explaining Success: Both Type of  Pumps Together</vt:lpstr>
      <vt:lpstr>Two Pump Types Separately: Telegram Only 271 Transparent (countdown), 2198 Obscured (price target) Pumps </vt:lpstr>
      <vt:lpstr>What happens after pump is over?</vt:lpstr>
      <vt:lpstr>Figure 1: Google Trends results from searching for “pump and dump cryptocurrency”</vt:lpstr>
      <vt:lpstr>Concluding remarks – Thoughts on Regulation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Cryptocurrency Pump and Dump Schemes</dc:title>
  <dc:creator>Arghya Mukherjee</dc:creator>
  <cp:lastModifiedBy>Neil Gandal</cp:lastModifiedBy>
  <cp:revision>129</cp:revision>
  <dcterms:created xsi:type="dcterms:W3CDTF">2019-05-14T18:02:48Z</dcterms:created>
  <dcterms:modified xsi:type="dcterms:W3CDTF">2020-10-08T11:10:42Z</dcterms:modified>
</cp:coreProperties>
</file>